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overhead"/>
  <p:notesSz cx="6735763" cy="98663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9A0000"/>
    <a:srgbClr val="FFFFFF"/>
    <a:srgbClr val="008200"/>
    <a:srgbClr val="000000"/>
    <a:srgbClr val="FF9900"/>
    <a:srgbClr val="FFFF99"/>
    <a:srgbClr val="FFFF00"/>
    <a:srgbClr val="FF7C80"/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02" autoAdjust="0"/>
  </p:normalViewPr>
  <p:slideViewPr>
    <p:cSldViewPr snapToObjects="1">
      <p:cViewPr>
        <p:scale>
          <a:sx n="100" d="100"/>
          <a:sy n="100" d="100"/>
        </p:scale>
        <p:origin x="12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044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785" y="4702176"/>
            <a:ext cx="4940194" cy="446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61" tIns="44338" rIns="90261" bIns="44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0450" y="855663"/>
            <a:ext cx="4616450" cy="3462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8398290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Organigramm</a:t>
            </a:r>
            <a:r>
              <a:rPr lang="de-DE" baseline="0" dirty="0" smtClean="0"/>
              <a:t> neu.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2569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03263" y="2286000"/>
            <a:ext cx="7737475" cy="1143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de-DE" altLang="de-DE" noProof="0" smtClean="0"/>
              <a:t>Titelmasterformat durch Klicken bearbeiten</a:t>
            </a:r>
          </a:p>
        </p:txBody>
      </p:sp>
      <p:sp>
        <p:nvSpPr>
          <p:cNvPr id="4608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08113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altLang="de-DE" noProof="0" smtClean="0"/>
              <a:t>Formatvorlage des Untertitelmasters durch Klicken bearbeiten</a:t>
            </a:r>
          </a:p>
        </p:txBody>
      </p:sp>
      <p:sp>
        <p:nvSpPr>
          <p:cNvPr id="46180" name="Line 100"/>
          <p:cNvSpPr>
            <a:spLocks noChangeShapeType="1"/>
          </p:cNvSpPr>
          <p:nvPr/>
        </p:nvSpPr>
        <p:spPr bwMode="auto">
          <a:xfrm>
            <a:off x="1116013" y="757238"/>
            <a:ext cx="8042275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6181" name="Line 101"/>
          <p:cNvSpPr>
            <a:spLocks noChangeShapeType="1"/>
          </p:cNvSpPr>
          <p:nvPr/>
        </p:nvSpPr>
        <p:spPr bwMode="auto">
          <a:xfrm>
            <a:off x="0" y="6561138"/>
            <a:ext cx="9144000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46204" name="Picture 1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198438"/>
            <a:ext cx="720725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205" name="Rectangle 12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14B1C0C-0BDD-47CB-A560-B04C8B58A5BA}" type="datetime1">
              <a:rPr lang="en-GB" altLang="de-DE"/>
              <a:pPr/>
              <a:t>18/06/2020</a:t>
            </a:fld>
            <a:endParaRPr lang="en-GB" altLang="de-DE"/>
          </a:p>
        </p:txBody>
      </p:sp>
      <p:sp>
        <p:nvSpPr>
          <p:cNvPr id="46206" name="Rectangle 12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9BC2E74-41D3-435D-B987-F40C437139EE}" type="slidenum">
              <a:rPr lang="en-GB" altLang="de-DE"/>
              <a:pPr/>
              <a:t>‹Nr.›</a:t>
            </a:fld>
            <a:endParaRPr lang="en-GB" altLang="de-DE"/>
          </a:p>
        </p:txBody>
      </p:sp>
      <p:sp>
        <p:nvSpPr>
          <p:cNvPr id="46207" name="Rectangle 1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de-DE"/>
              <a:t>Brenk Systemplanung GmbH  -  www.brenk.com</a:t>
            </a:r>
          </a:p>
        </p:txBody>
      </p:sp>
      <p:sp>
        <p:nvSpPr>
          <p:cNvPr id="46208" name="Line 128"/>
          <p:cNvSpPr>
            <a:spLocks noChangeShapeType="1"/>
          </p:cNvSpPr>
          <p:nvPr userDrawn="1"/>
        </p:nvSpPr>
        <p:spPr bwMode="auto">
          <a:xfrm>
            <a:off x="0" y="755650"/>
            <a:ext cx="411163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E7067D-9CA1-4C93-BF07-D4B8390AFE7D}" type="datetime1">
              <a:rPr lang="en-GB" altLang="de-DE"/>
              <a:pPr/>
              <a:t>18/06/2020</a:t>
            </a:fld>
            <a:endParaRPr lang="en-GB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9F82BE-4511-4689-AB9E-CFF0AB3D1353}" type="slidenum">
              <a:rPr lang="en-GB" altLang="de-DE"/>
              <a:pPr/>
              <a:t>‹Nr.›</a:t>
            </a:fld>
            <a:endParaRPr lang="en-GB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de-DE"/>
              <a:t>Brenk Systemplanung GmbH  -  www.brenk.com</a:t>
            </a:r>
          </a:p>
        </p:txBody>
      </p:sp>
    </p:spTree>
    <p:extLst>
      <p:ext uri="{BB962C8B-B14F-4D97-AF65-F5344CB8AC3E}">
        <p14:creationId xmlns:p14="http://schemas.microsoft.com/office/powerpoint/2010/main" val="4071109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1313" y="44450"/>
            <a:ext cx="2101850" cy="64690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1000" y="44450"/>
            <a:ext cx="6157913" cy="646906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F2F11E-E392-4FB6-BEE6-34881439C369}" type="datetime1">
              <a:rPr lang="en-GB" altLang="de-DE"/>
              <a:pPr/>
              <a:t>18/06/2020</a:t>
            </a:fld>
            <a:endParaRPr lang="en-GB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900852-7A36-40D3-B37D-3E6B41F8AC65}" type="slidenum">
              <a:rPr lang="en-GB" altLang="de-DE"/>
              <a:pPr/>
              <a:t>‹Nr.›</a:t>
            </a:fld>
            <a:endParaRPr lang="en-GB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de-DE"/>
              <a:t>Brenk Systemplanung GmbH  -  www.brenk.com</a:t>
            </a:r>
          </a:p>
        </p:txBody>
      </p:sp>
    </p:spTree>
    <p:extLst>
      <p:ext uri="{BB962C8B-B14F-4D97-AF65-F5344CB8AC3E}">
        <p14:creationId xmlns:p14="http://schemas.microsoft.com/office/powerpoint/2010/main" val="311699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F065-30AA-4EE3-A972-9424DEAD034F}" type="datetime1">
              <a:rPr lang="en-GB" altLang="de-DE"/>
              <a:pPr/>
              <a:t>18/06/2020</a:t>
            </a:fld>
            <a:endParaRPr lang="en-GB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02C811-A3DF-4D5A-94D6-0E430028FDB2}" type="slidenum">
              <a:rPr lang="en-GB" altLang="de-DE"/>
              <a:pPr/>
              <a:t>‹Nr.›</a:t>
            </a:fld>
            <a:endParaRPr lang="en-GB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de-DE"/>
              <a:t>Brenk Systemplanung GmbH  -  www.brenk.com</a:t>
            </a:r>
          </a:p>
        </p:txBody>
      </p:sp>
    </p:spTree>
    <p:extLst>
      <p:ext uri="{BB962C8B-B14F-4D97-AF65-F5344CB8AC3E}">
        <p14:creationId xmlns:p14="http://schemas.microsoft.com/office/powerpoint/2010/main" val="388531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6C7957-D066-4513-9CC1-B7133DEFE2C1}" type="datetime1">
              <a:rPr lang="en-GB" altLang="de-DE"/>
              <a:pPr/>
              <a:t>18/06/2020</a:t>
            </a:fld>
            <a:endParaRPr lang="en-GB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0AE833-A2F7-4E57-AF72-5D94EE27A674}" type="slidenum">
              <a:rPr lang="en-GB" altLang="de-DE"/>
              <a:pPr/>
              <a:t>‹Nr.›</a:t>
            </a:fld>
            <a:endParaRPr lang="en-GB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de-DE"/>
              <a:t>Brenk Systemplanung GmbH  -  www.brenk.com</a:t>
            </a:r>
          </a:p>
        </p:txBody>
      </p:sp>
    </p:spTree>
    <p:extLst>
      <p:ext uri="{BB962C8B-B14F-4D97-AF65-F5344CB8AC3E}">
        <p14:creationId xmlns:p14="http://schemas.microsoft.com/office/powerpoint/2010/main" val="293262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1000" y="1028700"/>
            <a:ext cx="4108450" cy="5484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1850" y="1028700"/>
            <a:ext cx="4110038" cy="5484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03D098-5FC1-48E6-B572-8F71495B4634}" type="datetime1">
              <a:rPr lang="en-GB" altLang="de-DE"/>
              <a:pPr/>
              <a:t>18/06/2020</a:t>
            </a:fld>
            <a:endParaRPr lang="en-GB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F9904F-6EEF-45A5-8986-E40AE5A7F6A6}" type="slidenum">
              <a:rPr lang="en-GB" altLang="de-DE"/>
              <a:pPr/>
              <a:t>‹Nr.›</a:t>
            </a:fld>
            <a:endParaRPr lang="en-GB" alt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de-DE"/>
              <a:t>Brenk Systemplanung GmbH  -  www.brenk.com</a:t>
            </a:r>
          </a:p>
        </p:txBody>
      </p:sp>
    </p:spTree>
    <p:extLst>
      <p:ext uri="{BB962C8B-B14F-4D97-AF65-F5344CB8AC3E}">
        <p14:creationId xmlns:p14="http://schemas.microsoft.com/office/powerpoint/2010/main" val="290344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2E4C45-5C4C-4887-B17F-874E1335C30D}" type="datetime1">
              <a:rPr lang="en-GB" altLang="de-DE"/>
              <a:pPr/>
              <a:t>18/06/2020</a:t>
            </a:fld>
            <a:endParaRPr lang="en-GB" alt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5086B1-C68C-4BFF-8D5B-355AC9A700B7}" type="slidenum">
              <a:rPr lang="en-GB" altLang="de-DE"/>
              <a:pPr/>
              <a:t>‹Nr.›</a:t>
            </a:fld>
            <a:endParaRPr lang="en-GB" alt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de-DE"/>
              <a:t>Brenk Systemplanung GmbH  -  www.brenk.com</a:t>
            </a:r>
          </a:p>
        </p:txBody>
      </p:sp>
    </p:spTree>
    <p:extLst>
      <p:ext uri="{BB962C8B-B14F-4D97-AF65-F5344CB8AC3E}">
        <p14:creationId xmlns:p14="http://schemas.microsoft.com/office/powerpoint/2010/main" val="262103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A93B92-7316-4061-B5FF-074963DD7777}" type="datetime1">
              <a:rPr lang="en-GB" altLang="de-DE"/>
              <a:pPr/>
              <a:t>18/06/2020</a:t>
            </a:fld>
            <a:endParaRPr lang="en-GB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01FB1F-A637-4770-B068-CE1B630C3224}" type="slidenum">
              <a:rPr lang="en-GB" altLang="de-DE"/>
              <a:pPr/>
              <a:t>‹Nr.›</a:t>
            </a:fld>
            <a:endParaRPr lang="en-GB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de-DE"/>
              <a:t>Brenk Systemplanung GmbH  -  www.brenk.com</a:t>
            </a:r>
          </a:p>
        </p:txBody>
      </p:sp>
    </p:spTree>
    <p:extLst>
      <p:ext uri="{BB962C8B-B14F-4D97-AF65-F5344CB8AC3E}">
        <p14:creationId xmlns:p14="http://schemas.microsoft.com/office/powerpoint/2010/main" val="426327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D5BEF9-9AD0-43C8-9A53-F042C159936A}" type="datetime1">
              <a:rPr lang="en-GB" altLang="de-DE"/>
              <a:pPr/>
              <a:t>18/06/2020</a:t>
            </a:fld>
            <a:endParaRPr lang="en-GB" alt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DDEAB4-8D5D-49FF-80B1-4E77AF00FBED}" type="slidenum">
              <a:rPr lang="en-GB" altLang="de-DE"/>
              <a:pPr/>
              <a:t>‹Nr.›</a:t>
            </a:fld>
            <a:endParaRPr lang="en-GB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de-DE"/>
              <a:t>Brenk Systemplanung GmbH  -  www.brenk.com</a:t>
            </a:r>
          </a:p>
        </p:txBody>
      </p:sp>
    </p:spTree>
    <p:extLst>
      <p:ext uri="{BB962C8B-B14F-4D97-AF65-F5344CB8AC3E}">
        <p14:creationId xmlns:p14="http://schemas.microsoft.com/office/powerpoint/2010/main" val="3928468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4B0D9A-5575-44EF-AF63-DFDF223AD4E2}" type="datetime1">
              <a:rPr lang="en-GB" altLang="de-DE"/>
              <a:pPr/>
              <a:t>18/06/2020</a:t>
            </a:fld>
            <a:endParaRPr lang="en-GB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39A389-07A8-40D2-A1E6-90EDE9A35286}" type="slidenum">
              <a:rPr lang="en-GB" altLang="de-DE"/>
              <a:pPr/>
              <a:t>‹Nr.›</a:t>
            </a:fld>
            <a:endParaRPr lang="en-GB" alt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de-DE"/>
              <a:t>Brenk Systemplanung GmbH  -  www.brenk.com</a:t>
            </a:r>
          </a:p>
        </p:txBody>
      </p:sp>
    </p:spTree>
    <p:extLst>
      <p:ext uri="{BB962C8B-B14F-4D97-AF65-F5344CB8AC3E}">
        <p14:creationId xmlns:p14="http://schemas.microsoft.com/office/powerpoint/2010/main" val="1886603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62A162-B0E8-424F-BBDB-24D7AB6F855B}" type="datetime1">
              <a:rPr lang="en-GB" altLang="de-DE"/>
              <a:pPr/>
              <a:t>18/06/2020</a:t>
            </a:fld>
            <a:endParaRPr lang="en-GB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42E3D5-3BE9-42A7-9351-CB29A3BA8D79}" type="slidenum">
              <a:rPr lang="en-GB" altLang="de-DE"/>
              <a:pPr/>
              <a:t>‹Nr.›</a:t>
            </a:fld>
            <a:endParaRPr lang="en-GB" alt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de-DE"/>
              <a:t>Brenk Systemplanung GmbH  -  www.brenk.com</a:t>
            </a:r>
          </a:p>
        </p:txBody>
      </p:sp>
    </p:spTree>
    <p:extLst>
      <p:ext uri="{BB962C8B-B14F-4D97-AF65-F5344CB8AC3E}">
        <p14:creationId xmlns:p14="http://schemas.microsoft.com/office/powerpoint/2010/main" val="79276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B8C9F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Rectangle 1031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44450"/>
            <a:ext cx="7497763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44040" name="Rectangle 10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28700"/>
            <a:ext cx="8370888" cy="5484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grpSp>
        <p:nvGrpSpPr>
          <p:cNvPr id="44133" name="Group 1125"/>
          <p:cNvGrpSpPr>
            <a:grpSpLocks noChangeAspect="1"/>
          </p:cNvGrpSpPr>
          <p:nvPr/>
        </p:nvGrpSpPr>
        <p:grpSpPr bwMode="auto">
          <a:xfrm>
            <a:off x="430213" y="206375"/>
            <a:ext cx="712787" cy="708025"/>
            <a:chOff x="374" y="3820"/>
            <a:chExt cx="407" cy="404"/>
          </a:xfrm>
        </p:grpSpPr>
        <p:sp>
          <p:nvSpPr>
            <p:cNvPr id="44134" name="Freeform 1126"/>
            <p:cNvSpPr>
              <a:spLocks noChangeAspect="1"/>
            </p:cNvSpPr>
            <p:nvPr/>
          </p:nvSpPr>
          <p:spPr bwMode="auto">
            <a:xfrm>
              <a:off x="443" y="4173"/>
              <a:ext cx="270" cy="8"/>
            </a:xfrm>
            <a:custGeom>
              <a:avLst/>
              <a:gdLst>
                <a:gd name="T0" fmla="*/ 460 w 460"/>
                <a:gd name="T1" fmla="*/ 0 h 12"/>
                <a:gd name="T2" fmla="*/ 0 w 460"/>
                <a:gd name="T3" fmla="*/ 0 h 12"/>
                <a:gd name="T4" fmla="*/ 15 w 460"/>
                <a:gd name="T5" fmla="*/ 12 h 12"/>
                <a:gd name="T6" fmla="*/ 444 w 460"/>
                <a:gd name="T7" fmla="*/ 12 h 12"/>
                <a:gd name="T8" fmla="*/ 460 w 460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0" h="12">
                  <a:moveTo>
                    <a:pt x="460" y="0"/>
                  </a:moveTo>
                  <a:lnTo>
                    <a:pt x="0" y="0"/>
                  </a:lnTo>
                  <a:lnTo>
                    <a:pt x="15" y="12"/>
                  </a:lnTo>
                  <a:lnTo>
                    <a:pt x="444" y="12"/>
                  </a:lnTo>
                  <a:lnTo>
                    <a:pt x="46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35" name="Freeform 1127"/>
            <p:cNvSpPr>
              <a:spLocks noChangeAspect="1"/>
            </p:cNvSpPr>
            <p:nvPr/>
          </p:nvSpPr>
          <p:spPr bwMode="auto">
            <a:xfrm>
              <a:off x="455" y="3843"/>
              <a:ext cx="247" cy="19"/>
            </a:xfrm>
            <a:custGeom>
              <a:avLst/>
              <a:gdLst>
                <a:gd name="T0" fmla="*/ 369 w 421"/>
                <a:gd name="T1" fmla="*/ 0 h 33"/>
                <a:gd name="T2" fmla="*/ 53 w 421"/>
                <a:gd name="T3" fmla="*/ 0 h 33"/>
                <a:gd name="T4" fmla="*/ 39 w 421"/>
                <a:gd name="T5" fmla="*/ 6 h 33"/>
                <a:gd name="T6" fmla="*/ 26 w 421"/>
                <a:gd name="T7" fmla="*/ 15 h 33"/>
                <a:gd name="T8" fmla="*/ 12 w 421"/>
                <a:gd name="T9" fmla="*/ 24 h 33"/>
                <a:gd name="T10" fmla="*/ 0 w 421"/>
                <a:gd name="T11" fmla="*/ 33 h 33"/>
                <a:gd name="T12" fmla="*/ 421 w 421"/>
                <a:gd name="T13" fmla="*/ 33 h 33"/>
                <a:gd name="T14" fmla="*/ 409 w 421"/>
                <a:gd name="T15" fmla="*/ 24 h 33"/>
                <a:gd name="T16" fmla="*/ 395 w 421"/>
                <a:gd name="T17" fmla="*/ 15 h 33"/>
                <a:gd name="T18" fmla="*/ 382 w 421"/>
                <a:gd name="T19" fmla="*/ 6 h 33"/>
                <a:gd name="T20" fmla="*/ 369 w 421"/>
                <a:gd name="T2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1" h="33">
                  <a:moveTo>
                    <a:pt x="369" y="0"/>
                  </a:moveTo>
                  <a:lnTo>
                    <a:pt x="53" y="0"/>
                  </a:lnTo>
                  <a:lnTo>
                    <a:pt x="39" y="6"/>
                  </a:lnTo>
                  <a:lnTo>
                    <a:pt x="26" y="15"/>
                  </a:lnTo>
                  <a:lnTo>
                    <a:pt x="12" y="24"/>
                  </a:lnTo>
                  <a:lnTo>
                    <a:pt x="0" y="33"/>
                  </a:lnTo>
                  <a:lnTo>
                    <a:pt x="421" y="33"/>
                  </a:lnTo>
                  <a:lnTo>
                    <a:pt x="409" y="24"/>
                  </a:lnTo>
                  <a:lnTo>
                    <a:pt x="395" y="15"/>
                  </a:lnTo>
                  <a:lnTo>
                    <a:pt x="382" y="6"/>
                  </a:lnTo>
                  <a:lnTo>
                    <a:pt x="369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36" name="Freeform 1128"/>
            <p:cNvSpPr>
              <a:spLocks noChangeAspect="1"/>
            </p:cNvSpPr>
            <p:nvPr/>
          </p:nvSpPr>
          <p:spPr bwMode="auto">
            <a:xfrm>
              <a:off x="527" y="4217"/>
              <a:ext cx="102" cy="7"/>
            </a:xfrm>
            <a:custGeom>
              <a:avLst/>
              <a:gdLst>
                <a:gd name="T0" fmla="*/ 87 w 175"/>
                <a:gd name="T1" fmla="*/ 11 h 11"/>
                <a:gd name="T2" fmla="*/ 110 w 175"/>
                <a:gd name="T3" fmla="*/ 10 h 11"/>
                <a:gd name="T4" fmla="*/ 121 w 175"/>
                <a:gd name="T5" fmla="*/ 8 h 11"/>
                <a:gd name="T6" fmla="*/ 132 w 175"/>
                <a:gd name="T7" fmla="*/ 7 h 11"/>
                <a:gd name="T8" fmla="*/ 154 w 175"/>
                <a:gd name="T9" fmla="*/ 4 h 11"/>
                <a:gd name="T10" fmla="*/ 175 w 175"/>
                <a:gd name="T11" fmla="*/ 0 h 11"/>
                <a:gd name="T12" fmla="*/ 0 w 175"/>
                <a:gd name="T13" fmla="*/ 0 h 11"/>
                <a:gd name="T14" fmla="*/ 11 w 175"/>
                <a:gd name="T15" fmla="*/ 2 h 11"/>
                <a:gd name="T16" fmla="*/ 22 w 175"/>
                <a:gd name="T17" fmla="*/ 4 h 11"/>
                <a:gd name="T18" fmla="*/ 32 w 175"/>
                <a:gd name="T19" fmla="*/ 6 h 11"/>
                <a:gd name="T20" fmla="*/ 43 w 175"/>
                <a:gd name="T21" fmla="*/ 7 h 11"/>
                <a:gd name="T22" fmla="*/ 54 w 175"/>
                <a:gd name="T23" fmla="*/ 8 h 11"/>
                <a:gd name="T24" fmla="*/ 65 w 175"/>
                <a:gd name="T25" fmla="*/ 10 h 11"/>
                <a:gd name="T26" fmla="*/ 87 w 175"/>
                <a:gd name="T27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5" h="11">
                  <a:moveTo>
                    <a:pt x="87" y="11"/>
                  </a:moveTo>
                  <a:lnTo>
                    <a:pt x="110" y="10"/>
                  </a:lnTo>
                  <a:lnTo>
                    <a:pt x="121" y="8"/>
                  </a:lnTo>
                  <a:lnTo>
                    <a:pt x="132" y="7"/>
                  </a:lnTo>
                  <a:lnTo>
                    <a:pt x="154" y="4"/>
                  </a:lnTo>
                  <a:lnTo>
                    <a:pt x="175" y="0"/>
                  </a:lnTo>
                  <a:lnTo>
                    <a:pt x="0" y="0"/>
                  </a:lnTo>
                  <a:lnTo>
                    <a:pt x="11" y="2"/>
                  </a:lnTo>
                  <a:lnTo>
                    <a:pt x="22" y="4"/>
                  </a:lnTo>
                  <a:lnTo>
                    <a:pt x="32" y="6"/>
                  </a:lnTo>
                  <a:lnTo>
                    <a:pt x="43" y="7"/>
                  </a:lnTo>
                  <a:lnTo>
                    <a:pt x="54" y="8"/>
                  </a:lnTo>
                  <a:lnTo>
                    <a:pt x="65" y="10"/>
                  </a:lnTo>
                  <a:lnTo>
                    <a:pt x="87" y="11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37" name="Freeform 1129"/>
            <p:cNvSpPr>
              <a:spLocks noChangeAspect="1"/>
            </p:cNvSpPr>
            <p:nvPr/>
          </p:nvSpPr>
          <p:spPr bwMode="auto">
            <a:xfrm>
              <a:off x="430" y="3864"/>
              <a:ext cx="295" cy="19"/>
            </a:xfrm>
            <a:custGeom>
              <a:avLst/>
              <a:gdLst>
                <a:gd name="T0" fmla="*/ 467 w 503"/>
                <a:gd name="T1" fmla="*/ 0 h 32"/>
                <a:gd name="T2" fmla="*/ 35 w 503"/>
                <a:gd name="T3" fmla="*/ 0 h 32"/>
                <a:gd name="T4" fmla="*/ 26 w 503"/>
                <a:gd name="T5" fmla="*/ 7 h 32"/>
                <a:gd name="T6" fmla="*/ 17 w 503"/>
                <a:gd name="T7" fmla="*/ 16 h 32"/>
                <a:gd name="T8" fmla="*/ 9 w 503"/>
                <a:gd name="T9" fmla="*/ 23 h 32"/>
                <a:gd name="T10" fmla="*/ 0 w 503"/>
                <a:gd name="T11" fmla="*/ 32 h 32"/>
                <a:gd name="T12" fmla="*/ 503 w 503"/>
                <a:gd name="T13" fmla="*/ 32 h 32"/>
                <a:gd name="T14" fmla="*/ 495 w 503"/>
                <a:gd name="T15" fmla="*/ 23 h 32"/>
                <a:gd name="T16" fmla="*/ 485 w 503"/>
                <a:gd name="T17" fmla="*/ 16 h 32"/>
                <a:gd name="T18" fmla="*/ 476 w 503"/>
                <a:gd name="T19" fmla="*/ 7 h 32"/>
                <a:gd name="T20" fmla="*/ 467 w 503"/>
                <a:gd name="T2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3" h="32">
                  <a:moveTo>
                    <a:pt x="467" y="0"/>
                  </a:moveTo>
                  <a:lnTo>
                    <a:pt x="35" y="0"/>
                  </a:lnTo>
                  <a:lnTo>
                    <a:pt x="26" y="7"/>
                  </a:lnTo>
                  <a:lnTo>
                    <a:pt x="17" y="16"/>
                  </a:lnTo>
                  <a:lnTo>
                    <a:pt x="9" y="23"/>
                  </a:lnTo>
                  <a:lnTo>
                    <a:pt x="0" y="32"/>
                  </a:lnTo>
                  <a:lnTo>
                    <a:pt x="503" y="32"/>
                  </a:lnTo>
                  <a:lnTo>
                    <a:pt x="495" y="23"/>
                  </a:lnTo>
                  <a:lnTo>
                    <a:pt x="485" y="16"/>
                  </a:lnTo>
                  <a:lnTo>
                    <a:pt x="476" y="7"/>
                  </a:lnTo>
                  <a:lnTo>
                    <a:pt x="467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38" name="Freeform 1130"/>
            <p:cNvSpPr>
              <a:spLocks noChangeAspect="1"/>
            </p:cNvSpPr>
            <p:nvPr/>
          </p:nvSpPr>
          <p:spPr bwMode="auto">
            <a:xfrm>
              <a:off x="422" y="4151"/>
              <a:ext cx="312" cy="8"/>
            </a:xfrm>
            <a:custGeom>
              <a:avLst/>
              <a:gdLst>
                <a:gd name="T0" fmla="*/ 534 w 534"/>
                <a:gd name="T1" fmla="*/ 0 h 13"/>
                <a:gd name="T2" fmla="*/ 0 w 534"/>
                <a:gd name="T3" fmla="*/ 0 h 13"/>
                <a:gd name="T4" fmla="*/ 12 w 534"/>
                <a:gd name="T5" fmla="*/ 13 h 13"/>
                <a:gd name="T6" fmla="*/ 521 w 534"/>
                <a:gd name="T7" fmla="*/ 13 h 13"/>
                <a:gd name="T8" fmla="*/ 534 w 534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4" h="13">
                  <a:moveTo>
                    <a:pt x="534" y="0"/>
                  </a:moveTo>
                  <a:lnTo>
                    <a:pt x="0" y="0"/>
                  </a:lnTo>
                  <a:lnTo>
                    <a:pt x="12" y="13"/>
                  </a:lnTo>
                  <a:lnTo>
                    <a:pt x="521" y="13"/>
                  </a:lnTo>
                  <a:lnTo>
                    <a:pt x="534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39" name="Freeform 1131"/>
            <p:cNvSpPr>
              <a:spLocks noChangeAspect="1"/>
            </p:cNvSpPr>
            <p:nvPr/>
          </p:nvSpPr>
          <p:spPr bwMode="auto">
            <a:xfrm>
              <a:off x="489" y="3820"/>
              <a:ext cx="178" cy="20"/>
            </a:xfrm>
            <a:custGeom>
              <a:avLst/>
              <a:gdLst>
                <a:gd name="T0" fmla="*/ 151 w 303"/>
                <a:gd name="T1" fmla="*/ 0 h 35"/>
                <a:gd name="T2" fmla="*/ 131 w 303"/>
                <a:gd name="T3" fmla="*/ 0 h 35"/>
                <a:gd name="T4" fmla="*/ 111 w 303"/>
                <a:gd name="T5" fmla="*/ 2 h 35"/>
                <a:gd name="T6" fmla="*/ 91 w 303"/>
                <a:gd name="T7" fmla="*/ 6 h 35"/>
                <a:gd name="T8" fmla="*/ 72 w 303"/>
                <a:gd name="T9" fmla="*/ 9 h 35"/>
                <a:gd name="T10" fmla="*/ 54 w 303"/>
                <a:gd name="T11" fmla="*/ 14 h 35"/>
                <a:gd name="T12" fmla="*/ 36 w 303"/>
                <a:gd name="T13" fmla="*/ 20 h 35"/>
                <a:gd name="T14" fmla="*/ 17 w 303"/>
                <a:gd name="T15" fmla="*/ 28 h 35"/>
                <a:gd name="T16" fmla="*/ 0 w 303"/>
                <a:gd name="T17" fmla="*/ 35 h 35"/>
                <a:gd name="T18" fmla="*/ 303 w 303"/>
                <a:gd name="T19" fmla="*/ 35 h 35"/>
                <a:gd name="T20" fmla="*/ 286 w 303"/>
                <a:gd name="T21" fmla="*/ 28 h 35"/>
                <a:gd name="T22" fmla="*/ 268 w 303"/>
                <a:gd name="T23" fmla="*/ 20 h 35"/>
                <a:gd name="T24" fmla="*/ 259 w 303"/>
                <a:gd name="T25" fmla="*/ 18 h 35"/>
                <a:gd name="T26" fmla="*/ 249 w 303"/>
                <a:gd name="T27" fmla="*/ 14 h 35"/>
                <a:gd name="T28" fmla="*/ 231 w 303"/>
                <a:gd name="T29" fmla="*/ 9 h 35"/>
                <a:gd name="T30" fmla="*/ 210 w 303"/>
                <a:gd name="T31" fmla="*/ 6 h 35"/>
                <a:gd name="T32" fmla="*/ 201 w 303"/>
                <a:gd name="T33" fmla="*/ 3 h 35"/>
                <a:gd name="T34" fmla="*/ 192 w 303"/>
                <a:gd name="T35" fmla="*/ 2 h 35"/>
                <a:gd name="T36" fmla="*/ 172 w 303"/>
                <a:gd name="T37" fmla="*/ 0 h 35"/>
                <a:gd name="T38" fmla="*/ 161 w 303"/>
                <a:gd name="T39" fmla="*/ 0 h 35"/>
                <a:gd name="T40" fmla="*/ 151 w 303"/>
                <a:gd name="T4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3" h="35">
                  <a:moveTo>
                    <a:pt x="151" y="0"/>
                  </a:moveTo>
                  <a:lnTo>
                    <a:pt x="131" y="0"/>
                  </a:lnTo>
                  <a:lnTo>
                    <a:pt x="111" y="2"/>
                  </a:lnTo>
                  <a:lnTo>
                    <a:pt x="91" y="6"/>
                  </a:lnTo>
                  <a:lnTo>
                    <a:pt x="72" y="9"/>
                  </a:lnTo>
                  <a:lnTo>
                    <a:pt x="54" y="14"/>
                  </a:lnTo>
                  <a:lnTo>
                    <a:pt x="36" y="20"/>
                  </a:lnTo>
                  <a:lnTo>
                    <a:pt x="17" y="28"/>
                  </a:lnTo>
                  <a:lnTo>
                    <a:pt x="0" y="35"/>
                  </a:lnTo>
                  <a:lnTo>
                    <a:pt x="303" y="35"/>
                  </a:lnTo>
                  <a:lnTo>
                    <a:pt x="286" y="28"/>
                  </a:lnTo>
                  <a:lnTo>
                    <a:pt x="268" y="20"/>
                  </a:lnTo>
                  <a:lnTo>
                    <a:pt x="259" y="18"/>
                  </a:lnTo>
                  <a:lnTo>
                    <a:pt x="249" y="14"/>
                  </a:lnTo>
                  <a:lnTo>
                    <a:pt x="231" y="9"/>
                  </a:lnTo>
                  <a:lnTo>
                    <a:pt x="210" y="6"/>
                  </a:lnTo>
                  <a:lnTo>
                    <a:pt x="201" y="3"/>
                  </a:lnTo>
                  <a:lnTo>
                    <a:pt x="192" y="2"/>
                  </a:lnTo>
                  <a:lnTo>
                    <a:pt x="172" y="0"/>
                  </a:lnTo>
                  <a:lnTo>
                    <a:pt x="161" y="0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40" name="Freeform 1132"/>
            <p:cNvSpPr>
              <a:spLocks noChangeAspect="1"/>
            </p:cNvSpPr>
            <p:nvPr/>
          </p:nvSpPr>
          <p:spPr bwMode="auto">
            <a:xfrm>
              <a:off x="474" y="4195"/>
              <a:ext cx="208" cy="6"/>
            </a:xfrm>
            <a:custGeom>
              <a:avLst/>
              <a:gdLst>
                <a:gd name="T0" fmla="*/ 356 w 356"/>
                <a:gd name="T1" fmla="*/ 0 h 11"/>
                <a:gd name="T2" fmla="*/ 0 w 356"/>
                <a:gd name="T3" fmla="*/ 0 h 11"/>
                <a:gd name="T4" fmla="*/ 10 w 356"/>
                <a:gd name="T5" fmla="*/ 6 h 11"/>
                <a:gd name="T6" fmla="*/ 20 w 356"/>
                <a:gd name="T7" fmla="*/ 11 h 11"/>
                <a:gd name="T8" fmla="*/ 336 w 356"/>
                <a:gd name="T9" fmla="*/ 11 h 11"/>
                <a:gd name="T10" fmla="*/ 356 w 356"/>
                <a:gd name="T1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6" h="11">
                  <a:moveTo>
                    <a:pt x="356" y="0"/>
                  </a:moveTo>
                  <a:lnTo>
                    <a:pt x="0" y="0"/>
                  </a:lnTo>
                  <a:lnTo>
                    <a:pt x="10" y="6"/>
                  </a:lnTo>
                  <a:lnTo>
                    <a:pt x="20" y="11"/>
                  </a:lnTo>
                  <a:lnTo>
                    <a:pt x="336" y="11"/>
                  </a:lnTo>
                  <a:lnTo>
                    <a:pt x="356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41" name="Freeform 1133"/>
            <p:cNvSpPr>
              <a:spLocks noChangeAspect="1"/>
            </p:cNvSpPr>
            <p:nvPr/>
          </p:nvSpPr>
          <p:spPr bwMode="auto">
            <a:xfrm>
              <a:off x="390" y="3931"/>
              <a:ext cx="376" cy="16"/>
            </a:xfrm>
            <a:custGeom>
              <a:avLst/>
              <a:gdLst>
                <a:gd name="T0" fmla="*/ 629 w 642"/>
                <a:gd name="T1" fmla="*/ 0 h 27"/>
                <a:gd name="T2" fmla="*/ 11 w 642"/>
                <a:gd name="T3" fmla="*/ 0 h 27"/>
                <a:gd name="T4" fmla="*/ 5 w 642"/>
                <a:gd name="T5" fmla="*/ 14 h 27"/>
                <a:gd name="T6" fmla="*/ 0 w 642"/>
                <a:gd name="T7" fmla="*/ 27 h 27"/>
                <a:gd name="T8" fmla="*/ 642 w 642"/>
                <a:gd name="T9" fmla="*/ 27 h 27"/>
                <a:gd name="T10" fmla="*/ 637 w 642"/>
                <a:gd name="T11" fmla="*/ 14 h 27"/>
                <a:gd name="T12" fmla="*/ 633 w 642"/>
                <a:gd name="T13" fmla="*/ 6 h 27"/>
                <a:gd name="T14" fmla="*/ 629 w 642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2" h="27">
                  <a:moveTo>
                    <a:pt x="629" y="0"/>
                  </a:moveTo>
                  <a:lnTo>
                    <a:pt x="11" y="0"/>
                  </a:lnTo>
                  <a:lnTo>
                    <a:pt x="5" y="14"/>
                  </a:lnTo>
                  <a:lnTo>
                    <a:pt x="0" y="27"/>
                  </a:lnTo>
                  <a:lnTo>
                    <a:pt x="642" y="27"/>
                  </a:lnTo>
                  <a:lnTo>
                    <a:pt x="637" y="14"/>
                  </a:lnTo>
                  <a:lnTo>
                    <a:pt x="633" y="6"/>
                  </a:lnTo>
                  <a:lnTo>
                    <a:pt x="629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42" name="Freeform 1134"/>
            <p:cNvSpPr>
              <a:spLocks noChangeAspect="1"/>
            </p:cNvSpPr>
            <p:nvPr/>
          </p:nvSpPr>
          <p:spPr bwMode="auto">
            <a:xfrm>
              <a:off x="399" y="3908"/>
              <a:ext cx="358" cy="17"/>
            </a:xfrm>
            <a:custGeom>
              <a:avLst/>
              <a:gdLst>
                <a:gd name="T0" fmla="*/ 591 w 610"/>
                <a:gd name="T1" fmla="*/ 0 h 30"/>
                <a:gd name="T2" fmla="*/ 18 w 610"/>
                <a:gd name="T3" fmla="*/ 0 h 30"/>
                <a:gd name="T4" fmla="*/ 9 w 610"/>
                <a:gd name="T5" fmla="*/ 14 h 30"/>
                <a:gd name="T6" fmla="*/ 0 w 610"/>
                <a:gd name="T7" fmla="*/ 30 h 30"/>
                <a:gd name="T8" fmla="*/ 610 w 610"/>
                <a:gd name="T9" fmla="*/ 30 h 30"/>
                <a:gd name="T10" fmla="*/ 600 w 610"/>
                <a:gd name="T11" fmla="*/ 14 h 30"/>
                <a:gd name="T12" fmla="*/ 591 w 610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0" h="30">
                  <a:moveTo>
                    <a:pt x="591" y="0"/>
                  </a:moveTo>
                  <a:lnTo>
                    <a:pt x="18" y="0"/>
                  </a:lnTo>
                  <a:lnTo>
                    <a:pt x="9" y="14"/>
                  </a:lnTo>
                  <a:lnTo>
                    <a:pt x="0" y="30"/>
                  </a:lnTo>
                  <a:lnTo>
                    <a:pt x="610" y="30"/>
                  </a:lnTo>
                  <a:lnTo>
                    <a:pt x="600" y="14"/>
                  </a:lnTo>
                  <a:lnTo>
                    <a:pt x="591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43" name="Freeform 1135"/>
            <p:cNvSpPr>
              <a:spLocks noChangeAspect="1"/>
            </p:cNvSpPr>
            <p:nvPr/>
          </p:nvSpPr>
          <p:spPr bwMode="auto">
            <a:xfrm>
              <a:off x="375" y="3997"/>
              <a:ext cx="406" cy="13"/>
            </a:xfrm>
            <a:custGeom>
              <a:avLst/>
              <a:gdLst>
                <a:gd name="T0" fmla="*/ 690 w 692"/>
                <a:gd name="T1" fmla="*/ 0 h 22"/>
                <a:gd name="T2" fmla="*/ 3 w 692"/>
                <a:gd name="T3" fmla="*/ 0 h 22"/>
                <a:gd name="T4" fmla="*/ 1 w 692"/>
                <a:gd name="T5" fmla="*/ 11 h 22"/>
                <a:gd name="T6" fmla="*/ 0 w 692"/>
                <a:gd name="T7" fmla="*/ 22 h 22"/>
                <a:gd name="T8" fmla="*/ 692 w 692"/>
                <a:gd name="T9" fmla="*/ 22 h 22"/>
                <a:gd name="T10" fmla="*/ 690 w 692"/>
                <a:gd name="T1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2" h="22">
                  <a:moveTo>
                    <a:pt x="690" y="0"/>
                  </a:moveTo>
                  <a:lnTo>
                    <a:pt x="3" y="0"/>
                  </a:lnTo>
                  <a:lnTo>
                    <a:pt x="1" y="11"/>
                  </a:lnTo>
                  <a:lnTo>
                    <a:pt x="0" y="22"/>
                  </a:lnTo>
                  <a:lnTo>
                    <a:pt x="692" y="22"/>
                  </a:lnTo>
                  <a:lnTo>
                    <a:pt x="69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44" name="Freeform 1136"/>
            <p:cNvSpPr>
              <a:spLocks noChangeAspect="1"/>
            </p:cNvSpPr>
            <p:nvPr/>
          </p:nvSpPr>
          <p:spPr bwMode="auto">
            <a:xfrm>
              <a:off x="378" y="3974"/>
              <a:ext cx="400" cy="15"/>
            </a:xfrm>
            <a:custGeom>
              <a:avLst/>
              <a:gdLst>
                <a:gd name="T0" fmla="*/ 678 w 683"/>
                <a:gd name="T1" fmla="*/ 0 h 26"/>
                <a:gd name="T2" fmla="*/ 4 w 683"/>
                <a:gd name="T3" fmla="*/ 0 h 26"/>
                <a:gd name="T4" fmla="*/ 2 w 683"/>
                <a:gd name="T5" fmla="*/ 13 h 26"/>
                <a:gd name="T6" fmla="*/ 0 w 683"/>
                <a:gd name="T7" fmla="*/ 26 h 26"/>
                <a:gd name="T8" fmla="*/ 683 w 683"/>
                <a:gd name="T9" fmla="*/ 26 h 26"/>
                <a:gd name="T10" fmla="*/ 681 w 683"/>
                <a:gd name="T11" fmla="*/ 13 h 26"/>
                <a:gd name="T12" fmla="*/ 678 w 683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3" h="26">
                  <a:moveTo>
                    <a:pt x="678" y="0"/>
                  </a:moveTo>
                  <a:lnTo>
                    <a:pt x="4" y="0"/>
                  </a:lnTo>
                  <a:lnTo>
                    <a:pt x="2" y="13"/>
                  </a:lnTo>
                  <a:lnTo>
                    <a:pt x="0" y="26"/>
                  </a:lnTo>
                  <a:lnTo>
                    <a:pt x="683" y="26"/>
                  </a:lnTo>
                  <a:lnTo>
                    <a:pt x="681" y="13"/>
                  </a:lnTo>
                  <a:lnTo>
                    <a:pt x="678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45" name="Freeform 1137"/>
            <p:cNvSpPr>
              <a:spLocks noChangeAspect="1"/>
            </p:cNvSpPr>
            <p:nvPr/>
          </p:nvSpPr>
          <p:spPr bwMode="auto">
            <a:xfrm>
              <a:off x="413" y="3887"/>
              <a:ext cx="330" cy="17"/>
            </a:xfrm>
            <a:custGeom>
              <a:avLst/>
              <a:gdLst>
                <a:gd name="T0" fmla="*/ 538 w 563"/>
                <a:gd name="T1" fmla="*/ 0 h 29"/>
                <a:gd name="T2" fmla="*/ 25 w 563"/>
                <a:gd name="T3" fmla="*/ 0 h 29"/>
                <a:gd name="T4" fmla="*/ 18 w 563"/>
                <a:gd name="T5" fmla="*/ 6 h 29"/>
                <a:gd name="T6" fmla="*/ 12 w 563"/>
                <a:gd name="T7" fmla="*/ 14 h 29"/>
                <a:gd name="T8" fmla="*/ 0 w 563"/>
                <a:gd name="T9" fmla="*/ 29 h 29"/>
                <a:gd name="T10" fmla="*/ 563 w 563"/>
                <a:gd name="T11" fmla="*/ 29 h 29"/>
                <a:gd name="T12" fmla="*/ 551 w 563"/>
                <a:gd name="T13" fmla="*/ 14 h 29"/>
                <a:gd name="T14" fmla="*/ 538 w 563"/>
                <a:gd name="T1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3" h="29">
                  <a:moveTo>
                    <a:pt x="538" y="0"/>
                  </a:moveTo>
                  <a:lnTo>
                    <a:pt x="25" y="0"/>
                  </a:lnTo>
                  <a:lnTo>
                    <a:pt x="18" y="6"/>
                  </a:lnTo>
                  <a:lnTo>
                    <a:pt x="12" y="14"/>
                  </a:lnTo>
                  <a:lnTo>
                    <a:pt x="0" y="29"/>
                  </a:lnTo>
                  <a:lnTo>
                    <a:pt x="563" y="29"/>
                  </a:lnTo>
                  <a:lnTo>
                    <a:pt x="551" y="14"/>
                  </a:lnTo>
                  <a:lnTo>
                    <a:pt x="538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46" name="Freeform 1138"/>
            <p:cNvSpPr>
              <a:spLocks noChangeAspect="1"/>
            </p:cNvSpPr>
            <p:nvPr/>
          </p:nvSpPr>
          <p:spPr bwMode="auto">
            <a:xfrm>
              <a:off x="382" y="3952"/>
              <a:ext cx="392" cy="15"/>
            </a:xfrm>
            <a:custGeom>
              <a:avLst/>
              <a:gdLst>
                <a:gd name="T0" fmla="*/ 661 w 668"/>
                <a:gd name="T1" fmla="*/ 0 h 25"/>
                <a:gd name="T2" fmla="*/ 9 w 668"/>
                <a:gd name="T3" fmla="*/ 0 h 25"/>
                <a:gd name="T4" fmla="*/ 4 w 668"/>
                <a:gd name="T5" fmla="*/ 12 h 25"/>
                <a:gd name="T6" fmla="*/ 0 w 668"/>
                <a:gd name="T7" fmla="*/ 25 h 25"/>
                <a:gd name="T8" fmla="*/ 668 w 668"/>
                <a:gd name="T9" fmla="*/ 25 h 25"/>
                <a:gd name="T10" fmla="*/ 664 w 668"/>
                <a:gd name="T11" fmla="*/ 12 h 25"/>
                <a:gd name="T12" fmla="*/ 661 w 668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8" h="25">
                  <a:moveTo>
                    <a:pt x="661" y="0"/>
                  </a:moveTo>
                  <a:lnTo>
                    <a:pt x="9" y="0"/>
                  </a:lnTo>
                  <a:lnTo>
                    <a:pt x="4" y="12"/>
                  </a:lnTo>
                  <a:lnTo>
                    <a:pt x="0" y="25"/>
                  </a:lnTo>
                  <a:lnTo>
                    <a:pt x="668" y="25"/>
                  </a:lnTo>
                  <a:lnTo>
                    <a:pt x="664" y="12"/>
                  </a:lnTo>
                  <a:lnTo>
                    <a:pt x="661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47" name="Freeform 1139"/>
            <p:cNvSpPr>
              <a:spLocks noChangeAspect="1" noEditPoints="1"/>
            </p:cNvSpPr>
            <p:nvPr/>
          </p:nvSpPr>
          <p:spPr bwMode="auto">
            <a:xfrm>
              <a:off x="374" y="4021"/>
              <a:ext cx="92" cy="115"/>
            </a:xfrm>
            <a:custGeom>
              <a:avLst/>
              <a:gdLst>
                <a:gd name="T0" fmla="*/ 82 w 158"/>
                <a:gd name="T1" fmla="*/ 0 h 197"/>
                <a:gd name="T2" fmla="*/ 98 w 158"/>
                <a:gd name="T3" fmla="*/ 1 h 197"/>
                <a:gd name="T4" fmla="*/ 108 w 158"/>
                <a:gd name="T5" fmla="*/ 3 h 197"/>
                <a:gd name="T6" fmla="*/ 118 w 158"/>
                <a:gd name="T7" fmla="*/ 4 h 197"/>
                <a:gd name="T8" fmla="*/ 128 w 158"/>
                <a:gd name="T9" fmla="*/ 10 h 197"/>
                <a:gd name="T10" fmla="*/ 137 w 158"/>
                <a:gd name="T11" fmla="*/ 15 h 197"/>
                <a:gd name="T12" fmla="*/ 143 w 158"/>
                <a:gd name="T13" fmla="*/ 23 h 197"/>
                <a:gd name="T14" fmla="*/ 149 w 158"/>
                <a:gd name="T15" fmla="*/ 32 h 197"/>
                <a:gd name="T16" fmla="*/ 151 w 158"/>
                <a:gd name="T17" fmla="*/ 39 h 197"/>
                <a:gd name="T18" fmla="*/ 154 w 158"/>
                <a:gd name="T19" fmla="*/ 51 h 197"/>
                <a:gd name="T20" fmla="*/ 153 w 158"/>
                <a:gd name="T21" fmla="*/ 61 h 197"/>
                <a:gd name="T22" fmla="*/ 147 w 158"/>
                <a:gd name="T23" fmla="*/ 77 h 197"/>
                <a:gd name="T24" fmla="*/ 139 w 158"/>
                <a:gd name="T25" fmla="*/ 87 h 197"/>
                <a:gd name="T26" fmla="*/ 139 w 158"/>
                <a:gd name="T27" fmla="*/ 94 h 197"/>
                <a:gd name="T28" fmla="*/ 147 w 158"/>
                <a:gd name="T29" fmla="*/ 105 h 197"/>
                <a:gd name="T30" fmla="*/ 153 w 158"/>
                <a:gd name="T31" fmla="*/ 115 h 197"/>
                <a:gd name="T32" fmla="*/ 155 w 158"/>
                <a:gd name="T33" fmla="*/ 122 h 197"/>
                <a:gd name="T34" fmla="*/ 157 w 158"/>
                <a:gd name="T35" fmla="*/ 129 h 197"/>
                <a:gd name="T36" fmla="*/ 158 w 158"/>
                <a:gd name="T37" fmla="*/ 142 h 197"/>
                <a:gd name="T38" fmla="*/ 157 w 158"/>
                <a:gd name="T39" fmla="*/ 156 h 197"/>
                <a:gd name="T40" fmla="*/ 153 w 158"/>
                <a:gd name="T41" fmla="*/ 164 h 197"/>
                <a:gd name="T42" fmla="*/ 148 w 158"/>
                <a:gd name="T43" fmla="*/ 171 h 197"/>
                <a:gd name="T44" fmla="*/ 138 w 158"/>
                <a:gd name="T45" fmla="*/ 184 h 197"/>
                <a:gd name="T46" fmla="*/ 126 w 158"/>
                <a:gd name="T47" fmla="*/ 190 h 197"/>
                <a:gd name="T48" fmla="*/ 113 w 158"/>
                <a:gd name="T49" fmla="*/ 195 h 197"/>
                <a:gd name="T50" fmla="*/ 100 w 158"/>
                <a:gd name="T51" fmla="*/ 197 h 197"/>
                <a:gd name="T52" fmla="*/ 0 w 158"/>
                <a:gd name="T53" fmla="*/ 197 h 197"/>
                <a:gd name="T54" fmla="*/ 0 w 158"/>
                <a:gd name="T55" fmla="*/ 0 h 197"/>
                <a:gd name="T56" fmla="*/ 87 w 158"/>
                <a:gd name="T57" fmla="*/ 78 h 197"/>
                <a:gd name="T58" fmla="*/ 98 w 158"/>
                <a:gd name="T59" fmla="*/ 77 h 197"/>
                <a:gd name="T60" fmla="*/ 107 w 158"/>
                <a:gd name="T61" fmla="*/ 73 h 197"/>
                <a:gd name="T62" fmla="*/ 110 w 158"/>
                <a:gd name="T63" fmla="*/ 69 h 197"/>
                <a:gd name="T64" fmla="*/ 113 w 158"/>
                <a:gd name="T65" fmla="*/ 66 h 197"/>
                <a:gd name="T66" fmla="*/ 114 w 158"/>
                <a:gd name="T67" fmla="*/ 55 h 197"/>
                <a:gd name="T68" fmla="*/ 113 w 158"/>
                <a:gd name="T69" fmla="*/ 47 h 197"/>
                <a:gd name="T70" fmla="*/ 110 w 158"/>
                <a:gd name="T71" fmla="*/ 42 h 197"/>
                <a:gd name="T72" fmla="*/ 103 w 158"/>
                <a:gd name="T73" fmla="*/ 35 h 197"/>
                <a:gd name="T74" fmla="*/ 94 w 158"/>
                <a:gd name="T75" fmla="*/ 34 h 197"/>
                <a:gd name="T76" fmla="*/ 40 w 158"/>
                <a:gd name="T77" fmla="*/ 34 h 197"/>
                <a:gd name="T78" fmla="*/ 40 w 158"/>
                <a:gd name="T79" fmla="*/ 78 h 197"/>
                <a:gd name="T80" fmla="*/ 89 w 158"/>
                <a:gd name="T81" fmla="*/ 163 h 197"/>
                <a:gd name="T82" fmla="*/ 98 w 158"/>
                <a:gd name="T83" fmla="*/ 163 h 197"/>
                <a:gd name="T84" fmla="*/ 108 w 158"/>
                <a:gd name="T85" fmla="*/ 159 h 197"/>
                <a:gd name="T86" fmla="*/ 115 w 158"/>
                <a:gd name="T87" fmla="*/ 154 h 197"/>
                <a:gd name="T88" fmla="*/ 118 w 158"/>
                <a:gd name="T89" fmla="*/ 147 h 197"/>
                <a:gd name="T90" fmla="*/ 118 w 158"/>
                <a:gd name="T91" fmla="*/ 140 h 197"/>
                <a:gd name="T92" fmla="*/ 118 w 158"/>
                <a:gd name="T93" fmla="*/ 132 h 197"/>
                <a:gd name="T94" fmla="*/ 117 w 158"/>
                <a:gd name="T95" fmla="*/ 123 h 197"/>
                <a:gd name="T96" fmla="*/ 114 w 158"/>
                <a:gd name="T97" fmla="*/ 118 h 197"/>
                <a:gd name="T98" fmla="*/ 111 w 158"/>
                <a:gd name="T99" fmla="*/ 115 h 197"/>
                <a:gd name="T100" fmla="*/ 103 w 158"/>
                <a:gd name="T101" fmla="*/ 113 h 197"/>
                <a:gd name="T102" fmla="*/ 96 w 158"/>
                <a:gd name="T103" fmla="*/ 112 h 197"/>
                <a:gd name="T104" fmla="*/ 40 w 158"/>
                <a:gd name="T105" fmla="*/ 163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8" h="197">
                  <a:moveTo>
                    <a:pt x="0" y="0"/>
                  </a:moveTo>
                  <a:lnTo>
                    <a:pt x="82" y="0"/>
                  </a:lnTo>
                  <a:lnTo>
                    <a:pt x="94" y="0"/>
                  </a:lnTo>
                  <a:lnTo>
                    <a:pt x="98" y="1"/>
                  </a:lnTo>
                  <a:lnTo>
                    <a:pt x="104" y="1"/>
                  </a:lnTo>
                  <a:lnTo>
                    <a:pt x="108" y="3"/>
                  </a:lnTo>
                  <a:lnTo>
                    <a:pt x="114" y="3"/>
                  </a:lnTo>
                  <a:lnTo>
                    <a:pt x="118" y="4"/>
                  </a:lnTo>
                  <a:lnTo>
                    <a:pt x="122" y="6"/>
                  </a:lnTo>
                  <a:lnTo>
                    <a:pt x="128" y="10"/>
                  </a:lnTo>
                  <a:lnTo>
                    <a:pt x="134" y="13"/>
                  </a:lnTo>
                  <a:lnTo>
                    <a:pt x="137" y="15"/>
                  </a:lnTo>
                  <a:lnTo>
                    <a:pt x="139" y="17"/>
                  </a:lnTo>
                  <a:lnTo>
                    <a:pt x="143" y="23"/>
                  </a:lnTo>
                  <a:lnTo>
                    <a:pt x="146" y="26"/>
                  </a:lnTo>
                  <a:lnTo>
                    <a:pt x="149" y="32"/>
                  </a:lnTo>
                  <a:lnTo>
                    <a:pt x="150" y="35"/>
                  </a:lnTo>
                  <a:lnTo>
                    <a:pt x="151" y="39"/>
                  </a:lnTo>
                  <a:lnTo>
                    <a:pt x="153" y="46"/>
                  </a:lnTo>
                  <a:lnTo>
                    <a:pt x="154" y="51"/>
                  </a:lnTo>
                  <a:lnTo>
                    <a:pt x="153" y="55"/>
                  </a:lnTo>
                  <a:lnTo>
                    <a:pt x="153" y="61"/>
                  </a:lnTo>
                  <a:lnTo>
                    <a:pt x="149" y="71"/>
                  </a:lnTo>
                  <a:lnTo>
                    <a:pt x="147" y="77"/>
                  </a:lnTo>
                  <a:lnTo>
                    <a:pt x="144" y="82"/>
                  </a:lnTo>
                  <a:lnTo>
                    <a:pt x="139" y="87"/>
                  </a:lnTo>
                  <a:lnTo>
                    <a:pt x="135" y="92"/>
                  </a:lnTo>
                  <a:lnTo>
                    <a:pt x="139" y="94"/>
                  </a:lnTo>
                  <a:lnTo>
                    <a:pt x="143" y="100"/>
                  </a:lnTo>
                  <a:lnTo>
                    <a:pt x="147" y="105"/>
                  </a:lnTo>
                  <a:lnTo>
                    <a:pt x="150" y="111"/>
                  </a:lnTo>
                  <a:lnTo>
                    <a:pt x="153" y="115"/>
                  </a:lnTo>
                  <a:lnTo>
                    <a:pt x="154" y="118"/>
                  </a:lnTo>
                  <a:lnTo>
                    <a:pt x="155" y="122"/>
                  </a:lnTo>
                  <a:lnTo>
                    <a:pt x="156" y="125"/>
                  </a:lnTo>
                  <a:lnTo>
                    <a:pt x="157" y="129"/>
                  </a:lnTo>
                  <a:lnTo>
                    <a:pt x="158" y="133"/>
                  </a:lnTo>
                  <a:lnTo>
                    <a:pt x="158" y="142"/>
                  </a:lnTo>
                  <a:lnTo>
                    <a:pt x="158" y="151"/>
                  </a:lnTo>
                  <a:lnTo>
                    <a:pt x="157" y="156"/>
                  </a:lnTo>
                  <a:lnTo>
                    <a:pt x="155" y="160"/>
                  </a:lnTo>
                  <a:lnTo>
                    <a:pt x="153" y="164"/>
                  </a:lnTo>
                  <a:lnTo>
                    <a:pt x="151" y="166"/>
                  </a:lnTo>
                  <a:lnTo>
                    <a:pt x="148" y="171"/>
                  </a:lnTo>
                  <a:lnTo>
                    <a:pt x="144" y="177"/>
                  </a:lnTo>
                  <a:lnTo>
                    <a:pt x="138" y="184"/>
                  </a:lnTo>
                  <a:lnTo>
                    <a:pt x="132" y="187"/>
                  </a:lnTo>
                  <a:lnTo>
                    <a:pt x="126" y="190"/>
                  </a:lnTo>
                  <a:lnTo>
                    <a:pt x="119" y="192"/>
                  </a:lnTo>
                  <a:lnTo>
                    <a:pt x="113" y="195"/>
                  </a:lnTo>
                  <a:lnTo>
                    <a:pt x="107" y="196"/>
                  </a:lnTo>
                  <a:lnTo>
                    <a:pt x="100" y="197"/>
                  </a:lnTo>
                  <a:lnTo>
                    <a:pt x="89" y="197"/>
                  </a:lnTo>
                  <a:lnTo>
                    <a:pt x="0" y="197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40" y="78"/>
                  </a:moveTo>
                  <a:lnTo>
                    <a:pt x="87" y="78"/>
                  </a:lnTo>
                  <a:lnTo>
                    <a:pt x="93" y="78"/>
                  </a:lnTo>
                  <a:lnTo>
                    <a:pt x="98" y="77"/>
                  </a:lnTo>
                  <a:lnTo>
                    <a:pt x="103" y="75"/>
                  </a:lnTo>
                  <a:lnTo>
                    <a:pt x="107" y="73"/>
                  </a:lnTo>
                  <a:lnTo>
                    <a:pt x="108" y="71"/>
                  </a:lnTo>
                  <a:lnTo>
                    <a:pt x="110" y="69"/>
                  </a:lnTo>
                  <a:lnTo>
                    <a:pt x="112" y="68"/>
                  </a:lnTo>
                  <a:lnTo>
                    <a:pt x="113" y="66"/>
                  </a:lnTo>
                  <a:lnTo>
                    <a:pt x="114" y="61"/>
                  </a:lnTo>
                  <a:lnTo>
                    <a:pt x="114" y="55"/>
                  </a:lnTo>
                  <a:lnTo>
                    <a:pt x="114" y="49"/>
                  </a:lnTo>
                  <a:lnTo>
                    <a:pt x="113" y="47"/>
                  </a:lnTo>
                  <a:lnTo>
                    <a:pt x="113" y="45"/>
                  </a:lnTo>
                  <a:lnTo>
                    <a:pt x="110" y="42"/>
                  </a:lnTo>
                  <a:lnTo>
                    <a:pt x="107" y="38"/>
                  </a:lnTo>
                  <a:lnTo>
                    <a:pt x="103" y="35"/>
                  </a:lnTo>
                  <a:lnTo>
                    <a:pt x="98" y="34"/>
                  </a:lnTo>
                  <a:lnTo>
                    <a:pt x="94" y="34"/>
                  </a:lnTo>
                  <a:lnTo>
                    <a:pt x="89" y="34"/>
                  </a:lnTo>
                  <a:lnTo>
                    <a:pt x="40" y="34"/>
                  </a:lnTo>
                  <a:lnTo>
                    <a:pt x="40" y="78"/>
                  </a:lnTo>
                  <a:lnTo>
                    <a:pt x="40" y="78"/>
                  </a:lnTo>
                  <a:close/>
                  <a:moveTo>
                    <a:pt x="40" y="163"/>
                  </a:moveTo>
                  <a:lnTo>
                    <a:pt x="89" y="163"/>
                  </a:lnTo>
                  <a:lnTo>
                    <a:pt x="93" y="163"/>
                  </a:lnTo>
                  <a:lnTo>
                    <a:pt x="98" y="163"/>
                  </a:lnTo>
                  <a:lnTo>
                    <a:pt x="104" y="162"/>
                  </a:lnTo>
                  <a:lnTo>
                    <a:pt x="108" y="159"/>
                  </a:lnTo>
                  <a:lnTo>
                    <a:pt x="113" y="156"/>
                  </a:lnTo>
                  <a:lnTo>
                    <a:pt x="115" y="154"/>
                  </a:lnTo>
                  <a:lnTo>
                    <a:pt x="116" y="151"/>
                  </a:lnTo>
                  <a:lnTo>
                    <a:pt x="118" y="147"/>
                  </a:lnTo>
                  <a:lnTo>
                    <a:pt x="118" y="145"/>
                  </a:lnTo>
                  <a:lnTo>
                    <a:pt x="118" y="140"/>
                  </a:lnTo>
                  <a:lnTo>
                    <a:pt x="118" y="136"/>
                  </a:lnTo>
                  <a:lnTo>
                    <a:pt x="118" y="132"/>
                  </a:lnTo>
                  <a:lnTo>
                    <a:pt x="118" y="127"/>
                  </a:lnTo>
                  <a:lnTo>
                    <a:pt x="117" y="123"/>
                  </a:lnTo>
                  <a:lnTo>
                    <a:pt x="116" y="120"/>
                  </a:lnTo>
                  <a:lnTo>
                    <a:pt x="114" y="118"/>
                  </a:lnTo>
                  <a:lnTo>
                    <a:pt x="112" y="116"/>
                  </a:lnTo>
                  <a:lnTo>
                    <a:pt x="111" y="115"/>
                  </a:lnTo>
                  <a:lnTo>
                    <a:pt x="107" y="114"/>
                  </a:lnTo>
                  <a:lnTo>
                    <a:pt x="103" y="113"/>
                  </a:lnTo>
                  <a:lnTo>
                    <a:pt x="98" y="112"/>
                  </a:lnTo>
                  <a:lnTo>
                    <a:pt x="96" y="112"/>
                  </a:lnTo>
                  <a:lnTo>
                    <a:pt x="40" y="112"/>
                  </a:lnTo>
                  <a:lnTo>
                    <a:pt x="40" y="163"/>
                  </a:lnTo>
                  <a:lnTo>
                    <a:pt x="40" y="16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48" name="Freeform 1140"/>
            <p:cNvSpPr>
              <a:spLocks noChangeAspect="1"/>
            </p:cNvSpPr>
            <p:nvPr/>
          </p:nvSpPr>
          <p:spPr bwMode="auto">
            <a:xfrm>
              <a:off x="579" y="4107"/>
              <a:ext cx="184" cy="10"/>
            </a:xfrm>
            <a:custGeom>
              <a:avLst/>
              <a:gdLst>
                <a:gd name="T0" fmla="*/ 0 w 313"/>
                <a:gd name="T1" fmla="*/ 17 h 17"/>
                <a:gd name="T2" fmla="*/ 303 w 313"/>
                <a:gd name="T3" fmla="*/ 17 h 17"/>
                <a:gd name="T4" fmla="*/ 308 w 313"/>
                <a:gd name="T5" fmla="*/ 9 h 17"/>
                <a:gd name="T6" fmla="*/ 313 w 313"/>
                <a:gd name="T7" fmla="*/ 0 h 17"/>
                <a:gd name="T8" fmla="*/ 2 w 313"/>
                <a:gd name="T9" fmla="*/ 0 h 17"/>
                <a:gd name="T10" fmla="*/ 2 w 313"/>
                <a:gd name="T11" fmla="*/ 5 h 17"/>
                <a:gd name="T12" fmla="*/ 1 w 313"/>
                <a:gd name="T13" fmla="*/ 10 h 17"/>
                <a:gd name="T14" fmla="*/ 0 w 313"/>
                <a:gd name="T1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3" h="17">
                  <a:moveTo>
                    <a:pt x="0" y="17"/>
                  </a:moveTo>
                  <a:lnTo>
                    <a:pt x="303" y="17"/>
                  </a:lnTo>
                  <a:lnTo>
                    <a:pt x="308" y="9"/>
                  </a:lnTo>
                  <a:lnTo>
                    <a:pt x="313" y="0"/>
                  </a:lnTo>
                  <a:lnTo>
                    <a:pt x="2" y="0"/>
                  </a:lnTo>
                  <a:lnTo>
                    <a:pt x="2" y="5"/>
                  </a:lnTo>
                  <a:lnTo>
                    <a:pt x="1" y="1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49" name="Freeform 1141"/>
            <p:cNvSpPr>
              <a:spLocks noChangeAspect="1"/>
            </p:cNvSpPr>
            <p:nvPr/>
          </p:nvSpPr>
          <p:spPr bwMode="auto">
            <a:xfrm>
              <a:off x="569" y="4129"/>
              <a:ext cx="181" cy="9"/>
            </a:xfrm>
            <a:custGeom>
              <a:avLst/>
              <a:gdLst>
                <a:gd name="T0" fmla="*/ 0 w 311"/>
                <a:gd name="T1" fmla="*/ 15 h 15"/>
                <a:gd name="T2" fmla="*/ 301 w 311"/>
                <a:gd name="T3" fmla="*/ 15 h 15"/>
                <a:gd name="T4" fmla="*/ 311 w 311"/>
                <a:gd name="T5" fmla="*/ 0 h 15"/>
                <a:gd name="T6" fmla="*/ 13 w 311"/>
                <a:gd name="T7" fmla="*/ 0 h 15"/>
                <a:gd name="T8" fmla="*/ 6 w 311"/>
                <a:gd name="T9" fmla="*/ 7 h 15"/>
                <a:gd name="T10" fmla="*/ 0 w 311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1" h="15">
                  <a:moveTo>
                    <a:pt x="0" y="15"/>
                  </a:moveTo>
                  <a:lnTo>
                    <a:pt x="301" y="15"/>
                  </a:lnTo>
                  <a:lnTo>
                    <a:pt x="311" y="0"/>
                  </a:lnTo>
                  <a:lnTo>
                    <a:pt x="13" y="0"/>
                  </a:lnTo>
                  <a:lnTo>
                    <a:pt x="6" y="7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50" name="Freeform 1142"/>
            <p:cNvSpPr>
              <a:spLocks noChangeAspect="1"/>
            </p:cNvSpPr>
            <p:nvPr/>
          </p:nvSpPr>
          <p:spPr bwMode="auto">
            <a:xfrm>
              <a:off x="566" y="4018"/>
              <a:ext cx="215" cy="14"/>
            </a:xfrm>
            <a:custGeom>
              <a:avLst/>
              <a:gdLst>
                <a:gd name="T0" fmla="*/ 19 w 368"/>
                <a:gd name="T1" fmla="*/ 22 h 22"/>
                <a:gd name="T2" fmla="*/ 368 w 368"/>
                <a:gd name="T3" fmla="*/ 22 h 22"/>
                <a:gd name="T4" fmla="*/ 368 w 368"/>
                <a:gd name="T5" fmla="*/ 6 h 22"/>
                <a:gd name="T6" fmla="*/ 368 w 368"/>
                <a:gd name="T7" fmla="*/ 0 h 22"/>
                <a:gd name="T8" fmla="*/ 0 w 368"/>
                <a:gd name="T9" fmla="*/ 0 h 22"/>
                <a:gd name="T10" fmla="*/ 6 w 368"/>
                <a:gd name="T11" fmla="*/ 5 h 22"/>
                <a:gd name="T12" fmla="*/ 11 w 368"/>
                <a:gd name="T13" fmla="*/ 10 h 22"/>
                <a:gd name="T14" fmla="*/ 13 w 368"/>
                <a:gd name="T15" fmla="*/ 14 h 22"/>
                <a:gd name="T16" fmla="*/ 14 w 368"/>
                <a:gd name="T17" fmla="*/ 17 h 22"/>
                <a:gd name="T18" fmla="*/ 19 w 368"/>
                <a:gd name="T1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8" h="22">
                  <a:moveTo>
                    <a:pt x="19" y="22"/>
                  </a:moveTo>
                  <a:lnTo>
                    <a:pt x="368" y="22"/>
                  </a:lnTo>
                  <a:lnTo>
                    <a:pt x="368" y="6"/>
                  </a:lnTo>
                  <a:lnTo>
                    <a:pt x="368" y="0"/>
                  </a:lnTo>
                  <a:lnTo>
                    <a:pt x="0" y="0"/>
                  </a:lnTo>
                  <a:lnTo>
                    <a:pt x="6" y="5"/>
                  </a:lnTo>
                  <a:lnTo>
                    <a:pt x="11" y="10"/>
                  </a:lnTo>
                  <a:lnTo>
                    <a:pt x="13" y="14"/>
                  </a:lnTo>
                  <a:lnTo>
                    <a:pt x="14" y="17"/>
                  </a:lnTo>
                  <a:lnTo>
                    <a:pt x="19" y="2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51" name="Freeform 1143"/>
            <p:cNvSpPr>
              <a:spLocks noChangeAspect="1"/>
            </p:cNvSpPr>
            <p:nvPr/>
          </p:nvSpPr>
          <p:spPr bwMode="auto">
            <a:xfrm>
              <a:off x="580" y="4063"/>
              <a:ext cx="197" cy="11"/>
            </a:xfrm>
            <a:custGeom>
              <a:avLst/>
              <a:gdLst>
                <a:gd name="T0" fmla="*/ 330 w 335"/>
                <a:gd name="T1" fmla="*/ 20 h 20"/>
                <a:gd name="T2" fmla="*/ 335 w 335"/>
                <a:gd name="T3" fmla="*/ 0 h 20"/>
                <a:gd name="T4" fmla="*/ 0 w 335"/>
                <a:gd name="T5" fmla="*/ 0 h 20"/>
                <a:gd name="T6" fmla="*/ 0 w 335"/>
                <a:gd name="T7" fmla="*/ 20 h 20"/>
                <a:gd name="T8" fmla="*/ 330 w 335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5" h="20">
                  <a:moveTo>
                    <a:pt x="330" y="20"/>
                  </a:moveTo>
                  <a:lnTo>
                    <a:pt x="335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330" y="2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52" name="Freeform 1144"/>
            <p:cNvSpPr>
              <a:spLocks noChangeAspect="1"/>
            </p:cNvSpPr>
            <p:nvPr/>
          </p:nvSpPr>
          <p:spPr bwMode="auto">
            <a:xfrm>
              <a:off x="580" y="4085"/>
              <a:ext cx="191" cy="10"/>
            </a:xfrm>
            <a:custGeom>
              <a:avLst/>
              <a:gdLst>
                <a:gd name="T0" fmla="*/ 318 w 325"/>
                <a:gd name="T1" fmla="*/ 17 h 17"/>
                <a:gd name="T2" fmla="*/ 325 w 325"/>
                <a:gd name="T3" fmla="*/ 0 h 17"/>
                <a:gd name="T4" fmla="*/ 0 w 325"/>
                <a:gd name="T5" fmla="*/ 0 h 17"/>
                <a:gd name="T6" fmla="*/ 0 w 325"/>
                <a:gd name="T7" fmla="*/ 17 h 17"/>
                <a:gd name="T8" fmla="*/ 318 w 325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5" h="17">
                  <a:moveTo>
                    <a:pt x="318" y="17"/>
                  </a:moveTo>
                  <a:lnTo>
                    <a:pt x="325" y="0"/>
                  </a:lnTo>
                  <a:lnTo>
                    <a:pt x="0" y="0"/>
                  </a:lnTo>
                  <a:lnTo>
                    <a:pt x="0" y="17"/>
                  </a:lnTo>
                  <a:lnTo>
                    <a:pt x="318" y="1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53" name="Freeform 1145"/>
            <p:cNvSpPr>
              <a:spLocks noChangeAspect="1"/>
            </p:cNvSpPr>
            <p:nvPr/>
          </p:nvSpPr>
          <p:spPr bwMode="auto">
            <a:xfrm>
              <a:off x="579" y="4041"/>
              <a:ext cx="201" cy="12"/>
            </a:xfrm>
            <a:custGeom>
              <a:avLst/>
              <a:gdLst>
                <a:gd name="T0" fmla="*/ 2 w 342"/>
                <a:gd name="T1" fmla="*/ 21 h 21"/>
                <a:gd name="T2" fmla="*/ 340 w 342"/>
                <a:gd name="T3" fmla="*/ 21 h 21"/>
                <a:gd name="T4" fmla="*/ 342 w 342"/>
                <a:gd name="T5" fmla="*/ 0 h 21"/>
                <a:gd name="T6" fmla="*/ 0 w 342"/>
                <a:gd name="T7" fmla="*/ 0 h 21"/>
                <a:gd name="T8" fmla="*/ 1 w 342"/>
                <a:gd name="T9" fmla="*/ 6 h 21"/>
                <a:gd name="T10" fmla="*/ 2 w 342"/>
                <a:gd name="T11" fmla="*/ 14 h 21"/>
                <a:gd name="T12" fmla="*/ 2 w 342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2" h="21">
                  <a:moveTo>
                    <a:pt x="2" y="21"/>
                  </a:moveTo>
                  <a:lnTo>
                    <a:pt x="340" y="21"/>
                  </a:lnTo>
                  <a:lnTo>
                    <a:pt x="342" y="0"/>
                  </a:lnTo>
                  <a:lnTo>
                    <a:pt x="0" y="0"/>
                  </a:lnTo>
                  <a:lnTo>
                    <a:pt x="1" y="6"/>
                  </a:lnTo>
                  <a:lnTo>
                    <a:pt x="2" y="14"/>
                  </a:lnTo>
                  <a:lnTo>
                    <a:pt x="2" y="21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4154" name="Freeform 1146"/>
            <p:cNvSpPr>
              <a:spLocks noChangeAspect="1"/>
            </p:cNvSpPr>
            <p:nvPr/>
          </p:nvSpPr>
          <p:spPr bwMode="auto">
            <a:xfrm>
              <a:off x="475" y="4018"/>
              <a:ext cx="96" cy="122"/>
            </a:xfrm>
            <a:custGeom>
              <a:avLst/>
              <a:gdLst>
                <a:gd name="T0" fmla="*/ 119 w 164"/>
                <a:gd name="T1" fmla="*/ 59 h 208"/>
                <a:gd name="T2" fmla="*/ 114 w 164"/>
                <a:gd name="T3" fmla="*/ 48 h 208"/>
                <a:gd name="T4" fmla="*/ 104 w 164"/>
                <a:gd name="T5" fmla="*/ 39 h 208"/>
                <a:gd name="T6" fmla="*/ 88 w 164"/>
                <a:gd name="T7" fmla="*/ 34 h 208"/>
                <a:gd name="T8" fmla="*/ 71 w 164"/>
                <a:gd name="T9" fmla="*/ 33 h 208"/>
                <a:gd name="T10" fmla="*/ 53 w 164"/>
                <a:gd name="T11" fmla="*/ 39 h 208"/>
                <a:gd name="T12" fmla="*/ 46 w 164"/>
                <a:gd name="T13" fmla="*/ 45 h 208"/>
                <a:gd name="T14" fmla="*/ 44 w 164"/>
                <a:gd name="T15" fmla="*/ 53 h 208"/>
                <a:gd name="T16" fmla="*/ 42 w 164"/>
                <a:gd name="T17" fmla="*/ 64 h 208"/>
                <a:gd name="T18" fmla="*/ 46 w 164"/>
                <a:gd name="T19" fmla="*/ 71 h 208"/>
                <a:gd name="T20" fmla="*/ 58 w 164"/>
                <a:gd name="T21" fmla="*/ 78 h 208"/>
                <a:gd name="T22" fmla="*/ 105 w 164"/>
                <a:gd name="T23" fmla="*/ 88 h 208"/>
                <a:gd name="T24" fmla="*/ 127 w 164"/>
                <a:gd name="T25" fmla="*/ 94 h 208"/>
                <a:gd name="T26" fmla="*/ 146 w 164"/>
                <a:gd name="T27" fmla="*/ 103 h 208"/>
                <a:gd name="T28" fmla="*/ 158 w 164"/>
                <a:gd name="T29" fmla="*/ 118 h 208"/>
                <a:gd name="T30" fmla="*/ 164 w 164"/>
                <a:gd name="T31" fmla="*/ 135 h 208"/>
                <a:gd name="T32" fmla="*/ 163 w 164"/>
                <a:gd name="T33" fmla="*/ 153 h 208"/>
                <a:gd name="T34" fmla="*/ 158 w 164"/>
                <a:gd name="T35" fmla="*/ 171 h 208"/>
                <a:gd name="T36" fmla="*/ 147 w 164"/>
                <a:gd name="T37" fmla="*/ 187 h 208"/>
                <a:gd name="T38" fmla="*/ 132 w 164"/>
                <a:gd name="T39" fmla="*/ 199 h 208"/>
                <a:gd name="T40" fmla="*/ 110 w 164"/>
                <a:gd name="T41" fmla="*/ 205 h 208"/>
                <a:gd name="T42" fmla="*/ 77 w 164"/>
                <a:gd name="T43" fmla="*/ 208 h 208"/>
                <a:gd name="T44" fmla="*/ 55 w 164"/>
                <a:gd name="T45" fmla="*/ 205 h 208"/>
                <a:gd name="T46" fmla="*/ 35 w 164"/>
                <a:gd name="T47" fmla="*/ 199 h 208"/>
                <a:gd name="T48" fmla="*/ 16 w 164"/>
                <a:gd name="T49" fmla="*/ 183 h 208"/>
                <a:gd name="T50" fmla="*/ 10 w 164"/>
                <a:gd name="T51" fmla="*/ 174 h 208"/>
                <a:gd name="T52" fmla="*/ 3 w 164"/>
                <a:gd name="T53" fmla="*/ 158 h 208"/>
                <a:gd name="T54" fmla="*/ 40 w 164"/>
                <a:gd name="T55" fmla="*/ 143 h 208"/>
                <a:gd name="T56" fmla="*/ 45 w 164"/>
                <a:gd name="T57" fmla="*/ 159 h 208"/>
                <a:gd name="T58" fmla="*/ 52 w 164"/>
                <a:gd name="T59" fmla="*/ 167 h 208"/>
                <a:gd name="T60" fmla="*/ 66 w 164"/>
                <a:gd name="T61" fmla="*/ 173 h 208"/>
                <a:gd name="T62" fmla="*/ 81 w 164"/>
                <a:gd name="T63" fmla="*/ 175 h 208"/>
                <a:gd name="T64" fmla="*/ 105 w 164"/>
                <a:gd name="T65" fmla="*/ 172 h 208"/>
                <a:gd name="T66" fmla="*/ 115 w 164"/>
                <a:gd name="T67" fmla="*/ 168 h 208"/>
                <a:gd name="T68" fmla="*/ 123 w 164"/>
                <a:gd name="T69" fmla="*/ 159 h 208"/>
                <a:gd name="T70" fmla="*/ 125 w 164"/>
                <a:gd name="T71" fmla="*/ 146 h 208"/>
                <a:gd name="T72" fmla="*/ 120 w 164"/>
                <a:gd name="T73" fmla="*/ 135 h 208"/>
                <a:gd name="T74" fmla="*/ 112 w 164"/>
                <a:gd name="T75" fmla="*/ 128 h 208"/>
                <a:gd name="T76" fmla="*/ 95 w 164"/>
                <a:gd name="T77" fmla="*/ 121 h 208"/>
                <a:gd name="T78" fmla="*/ 50 w 164"/>
                <a:gd name="T79" fmla="*/ 114 h 208"/>
                <a:gd name="T80" fmla="*/ 32 w 164"/>
                <a:gd name="T81" fmla="*/ 107 h 208"/>
                <a:gd name="T82" fmla="*/ 16 w 164"/>
                <a:gd name="T83" fmla="*/ 96 h 208"/>
                <a:gd name="T84" fmla="*/ 8 w 164"/>
                <a:gd name="T85" fmla="*/ 85 h 208"/>
                <a:gd name="T86" fmla="*/ 4 w 164"/>
                <a:gd name="T87" fmla="*/ 72 h 208"/>
                <a:gd name="T88" fmla="*/ 4 w 164"/>
                <a:gd name="T89" fmla="*/ 55 h 208"/>
                <a:gd name="T90" fmla="*/ 8 w 164"/>
                <a:gd name="T91" fmla="*/ 39 h 208"/>
                <a:gd name="T92" fmla="*/ 16 w 164"/>
                <a:gd name="T93" fmla="*/ 25 h 208"/>
                <a:gd name="T94" fmla="*/ 29 w 164"/>
                <a:gd name="T95" fmla="*/ 13 h 208"/>
                <a:gd name="T96" fmla="*/ 41 w 164"/>
                <a:gd name="T97" fmla="*/ 8 h 208"/>
                <a:gd name="T98" fmla="*/ 62 w 164"/>
                <a:gd name="T99" fmla="*/ 1 h 208"/>
                <a:gd name="T100" fmla="*/ 84 w 164"/>
                <a:gd name="T101" fmla="*/ 0 h 208"/>
                <a:gd name="T102" fmla="*/ 104 w 164"/>
                <a:gd name="T103" fmla="*/ 4 h 208"/>
                <a:gd name="T104" fmla="*/ 129 w 164"/>
                <a:gd name="T105" fmla="*/ 11 h 208"/>
                <a:gd name="T106" fmla="*/ 142 w 164"/>
                <a:gd name="T107" fmla="*/ 21 h 208"/>
                <a:gd name="T108" fmla="*/ 153 w 164"/>
                <a:gd name="T109" fmla="*/ 37 h 208"/>
                <a:gd name="T110" fmla="*/ 157 w 164"/>
                <a:gd name="T111" fmla="*/ 53 h 208"/>
                <a:gd name="T112" fmla="*/ 158 w 164"/>
                <a:gd name="T113" fmla="*/ 64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4" h="208">
                  <a:moveTo>
                    <a:pt x="119" y="64"/>
                  </a:moveTo>
                  <a:lnTo>
                    <a:pt x="119" y="61"/>
                  </a:lnTo>
                  <a:lnTo>
                    <a:pt x="119" y="59"/>
                  </a:lnTo>
                  <a:lnTo>
                    <a:pt x="117" y="55"/>
                  </a:lnTo>
                  <a:lnTo>
                    <a:pt x="116" y="53"/>
                  </a:lnTo>
                  <a:lnTo>
                    <a:pt x="114" y="48"/>
                  </a:lnTo>
                  <a:lnTo>
                    <a:pt x="112" y="45"/>
                  </a:lnTo>
                  <a:lnTo>
                    <a:pt x="109" y="43"/>
                  </a:lnTo>
                  <a:lnTo>
                    <a:pt x="104" y="39"/>
                  </a:lnTo>
                  <a:lnTo>
                    <a:pt x="100" y="38"/>
                  </a:lnTo>
                  <a:lnTo>
                    <a:pt x="96" y="37"/>
                  </a:lnTo>
                  <a:lnTo>
                    <a:pt x="88" y="34"/>
                  </a:lnTo>
                  <a:lnTo>
                    <a:pt x="83" y="33"/>
                  </a:lnTo>
                  <a:lnTo>
                    <a:pt x="78" y="33"/>
                  </a:lnTo>
                  <a:lnTo>
                    <a:pt x="71" y="33"/>
                  </a:lnTo>
                  <a:lnTo>
                    <a:pt x="64" y="34"/>
                  </a:lnTo>
                  <a:lnTo>
                    <a:pt x="58" y="37"/>
                  </a:lnTo>
                  <a:lnTo>
                    <a:pt x="53" y="39"/>
                  </a:lnTo>
                  <a:lnTo>
                    <a:pt x="49" y="41"/>
                  </a:lnTo>
                  <a:lnTo>
                    <a:pt x="47" y="43"/>
                  </a:lnTo>
                  <a:lnTo>
                    <a:pt x="46" y="45"/>
                  </a:lnTo>
                  <a:lnTo>
                    <a:pt x="45" y="49"/>
                  </a:lnTo>
                  <a:lnTo>
                    <a:pt x="44" y="50"/>
                  </a:lnTo>
                  <a:lnTo>
                    <a:pt x="44" y="53"/>
                  </a:lnTo>
                  <a:lnTo>
                    <a:pt x="42" y="56"/>
                  </a:lnTo>
                  <a:lnTo>
                    <a:pt x="42" y="60"/>
                  </a:lnTo>
                  <a:lnTo>
                    <a:pt x="42" y="64"/>
                  </a:lnTo>
                  <a:lnTo>
                    <a:pt x="44" y="67"/>
                  </a:lnTo>
                  <a:lnTo>
                    <a:pt x="45" y="70"/>
                  </a:lnTo>
                  <a:lnTo>
                    <a:pt x="46" y="71"/>
                  </a:lnTo>
                  <a:lnTo>
                    <a:pt x="49" y="73"/>
                  </a:lnTo>
                  <a:lnTo>
                    <a:pt x="56" y="76"/>
                  </a:lnTo>
                  <a:lnTo>
                    <a:pt x="58" y="78"/>
                  </a:lnTo>
                  <a:lnTo>
                    <a:pt x="63" y="80"/>
                  </a:lnTo>
                  <a:lnTo>
                    <a:pt x="79" y="83"/>
                  </a:lnTo>
                  <a:lnTo>
                    <a:pt x="105" y="88"/>
                  </a:lnTo>
                  <a:lnTo>
                    <a:pt x="115" y="89"/>
                  </a:lnTo>
                  <a:lnTo>
                    <a:pt x="121" y="92"/>
                  </a:lnTo>
                  <a:lnTo>
                    <a:pt x="127" y="94"/>
                  </a:lnTo>
                  <a:lnTo>
                    <a:pt x="134" y="96"/>
                  </a:lnTo>
                  <a:lnTo>
                    <a:pt x="140" y="99"/>
                  </a:lnTo>
                  <a:lnTo>
                    <a:pt x="146" y="103"/>
                  </a:lnTo>
                  <a:lnTo>
                    <a:pt x="152" y="108"/>
                  </a:lnTo>
                  <a:lnTo>
                    <a:pt x="155" y="112"/>
                  </a:lnTo>
                  <a:lnTo>
                    <a:pt x="158" y="118"/>
                  </a:lnTo>
                  <a:lnTo>
                    <a:pt x="161" y="123"/>
                  </a:lnTo>
                  <a:lnTo>
                    <a:pt x="163" y="129"/>
                  </a:lnTo>
                  <a:lnTo>
                    <a:pt x="164" y="135"/>
                  </a:lnTo>
                  <a:lnTo>
                    <a:pt x="164" y="141"/>
                  </a:lnTo>
                  <a:lnTo>
                    <a:pt x="164" y="148"/>
                  </a:lnTo>
                  <a:lnTo>
                    <a:pt x="163" y="153"/>
                  </a:lnTo>
                  <a:lnTo>
                    <a:pt x="162" y="160"/>
                  </a:lnTo>
                  <a:lnTo>
                    <a:pt x="159" y="167"/>
                  </a:lnTo>
                  <a:lnTo>
                    <a:pt x="158" y="171"/>
                  </a:lnTo>
                  <a:lnTo>
                    <a:pt x="155" y="178"/>
                  </a:lnTo>
                  <a:lnTo>
                    <a:pt x="151" y="182"/>
                  </a:lnTo>
                  <a:lnTo>
                    <a:pt x="147" y="187"/>
                  </a:lnTo>
                  <a:lnTo>
                    <a:pt x="143" y="192"/>
                  </a:lnTo>
                  <a:lnTo>
                    <a:pt x="138" y="194"/>
                  </a:lnTo>
                  <a:lnTo>
                    <a:pt x="132" y="199"/>
                  </a:lnTo>
                  <a:lnTo>
                    <a:pt x="125" y="202"/>
                  </a:lnTo>
                  <a:lnTo>
                    <a:pt x="117" y="203"/>
                  </a:lnTo>
                  <a:lnTo>
                    <a:pt x="110" y="205"/>
                  </a:lnTo>
                  <a:lnTo>
                    <a:pt x="102" y="206"/>
                  </a:lnTo>
                  <a:lnTo>
                    <a:pt x="93" y="207"/>
                  </a:lnTo>
                  <a:lnTo>
                    <a:pt x="77" y="208"/>
                  </a:lnTo>
                  <a:lnTo>
                    <a:pt x="72" y="208"/>
                  </a:lnTo>
                  <a:lnTo>
                    <a:pt x="67" y="207"/>
                  </a:lnTo>
                  <a:lnTo>
                    <a:pt x="55" y="205"/>
                  </a:lnTo>
                  <a:lnTo>
                    <a:pt x="47" y="203"/>
                  </a:lnTo>
                  <a:lnTo>
                    <a:pt x="40" y="202"/>
                  </a:lnTo>
                  <a:lnTo>
                    <a:pt x="35" y="199"/>
                  </a:lnTo>
                  <a:lnTo>
                    <a:pt x="28" y="194"/>
                  </a:lnTo>
                  <a:lnTo>
                    <a:pt x="23" y="190"/>
                  </a:lnTo>
                  <a:lnTo>
                    <a:pt x="16" y="183"/>
                  </a:lnTo>
                  <a:lnTo>
                    <a:pt x="14" y="181"/>
                  </a:lnTo>
                  <a:lnTo>
                    <a:pt x="13" y="178"/>
                  </a:lnTo>
                  <a:lnTo>
                    <a:pt x="10" y="174"/>
                  </a:lnTo>
                  <a:lnTo>
                    <a:pt x="8" y="171"/>
                  </a:lnTo>
                  <a:lnTo>
                    <a:pt x="5" y="164"/>
                  </a:lnTo>
                  <a:lnTo>
                    <a:pt x="3" y="158"/>
                  </a:lnTo>
                  <a:lnTo>
                    <a:pt x="2" y="151"/>
                  </a:lnTo>
                  <a:lnTo>
                    <a:pt x="0" y="143"/>
                  </a:lnTo>
                  <a:lnTo>
                    <a:pt x="40" y="143"/>
                  </a:lnTo>
                  <a:lnTo>
                    <a:pt x="40" y="148"/>
                  </a:lnTo>
                  <a:lnTo>
                    <a:pt x="42" y="152"/>
                  </a:lnTo>
                  <a:lnTo>
                    <a:pt x="45" y="159"/>
                  </a:lnTo>
                  <a:lnTo>
                    <a:pt x="46" y="161"/>
                  </a:lnTo>
                  <a:lnTo>
                    <a:pt x="48" y="163"/>
                  </a:lnTo>
                  <a:lnTo>
                    <a:pt x="52" y="167"/>
                  </a:lnTo>
                  <a:lnTo>
                    <a:pt x="56" y="170"/>
                  </a:lnTo>
                  <a:lnTo>
                    <a:pt x="61" y="171"/>
                  </a:lnTo>
                  <a:lnTo>
                    <a:pt x="66" y="173"/>
                  </a:lnTo>
                  <a:lnTo>
                    <a:pt x="70" y="174"/>
                  </a:lnTo>
                  <a:lnTo>
                    <a:pt x="76" y="175"/>
                  </a:lnTo>
                  <a:lnTo>
                    <a:pt x="81" y="175"/>
                  </a:lnTo>
                  <a:lnTo>
                    <a:pt x="87" y="175"/>
                  </a:lnTo>
                  <a:lnTo>
                    <a:pt x="96" y="174"/>
                  </a:lnTo>
                  <a:lnTo>
                    <a:pt x="105" y="172"/>
                  </a:lnTo>
                  <a:lnTo>
                    <a:pt x="109" y="171"/>
                  </a:lnTo>
                  <a:lnTo>
                    <a:pt x="112" y="170"/>
                  </a:lnTo>
                  <a:lnTo>
                    <a:pt x="115" y="168"/>
                  </a:lnTo>
                  <a:lnTo>
                    <a:pt x="116" y="167"/>
                  </a:lnTo>
                  <a:lnTo>
                    <a:pt x="120" y="162"/>
                  </a:lnTo>
                  <a:lnTo>
                    <a:pt x="123" y="159"/>
                  </a:lnTo>
                  <a:lnTo>
                    <a:pt x="124" y="154"/>
                  </a:lnTo>
                  <a:lnTo>
                    <a:pt x="125" y="150"/>
                  </a:lnTo>
                  <a:lnTo>
                    <a:pt x="125" y="146"/>
                  </a:lnTo>
                  <a:lnTo>
                    <a:pt x="124" y="141"/>
                  </a:lnTo>
                  <a:lnTo>
                    <a:pt x="121" y="137"/>
                  </a:lnTo>
                  <a:lnTo>
                    <a:pt x="120" y="135"/>
                  </a:lnTo>
                  <a:lnTo>
                    <a:pt x="117" y="132"/>
                  </a:lnTo>
                  <a:lnTo>
                    <a:pt x="116" y="130"/>
                  </a:lnTo>
                  <a:lnTo>
                    <a:pt x="112" y="128"/>
                  </a:lnTo>
                  <a:lnTo>
                    <a:pt x="108" y="127"/>
                  </a:lnTo>
                  <a:lnTo>
                    <a:pt x="104" y="125"/>
                  </a:lnTo>
                  <a:lnTo>
                    <a:pt x="95" y="121"/>
                  </a:lnTo>
                  <a:lnTo>
                    <a:pt x="84" y="120"/>
                  </a:lnTo>
                  <a:lnTo>
                    <a:pt x="61" y="116"/>
                  </a:lnTo>
                  <a:lnTo>
                    <a:pt x="50" y="114"/>
                  </a:lnTo>
                  <a:lnTo>
                    <a:pt x="45" y="112"/>
                  </a:lnTo>
                  <a:lnTo>
                    <a:pt x="40" y="110"/>
                  </a:lnTo>
                  <a:lnTo>
                    <a:pt x="32" y="107"/>
                  </a:lnTo>
                  <a:lnTo>
                    <a:pt x="25" y="103"/>
                  </a:lnTo>
                  <a:lnTo>
                    <a:pt x="18" y="98"/>
                  </a:lnTo>
                  <a:lnTo>
                    <a:pt x="16" y="96"/>
                  </a:lnTo>
                  <a:lnTo>
                    <a:pt x="14" y="92"/>
                  </a:lnTo>
                  <a:lnTo>
                    <a:pt x="10" y="89"/>
                  </a:lnTo>
                  <a:lnTo>
                    <a:pt x="8" y="85"/>
                  </a:lnTo>
                  <a:lnTo>
                    <a:pt x="7" y="81"/>
                  </a:lnTo>
                  <a:lnTo>
                    <a:pt x="5" y="77"/>
                  </a:lnTo>
                  <a:lnTo>
                    <a:pt x="4" y="72"/>
                  </a:lnTo>
                  <a:lnTo>
                    <a:pt x="4" y="67"/>
                  </a:lnTo>
                  <a:lnTo>
                    <a:pt x="4" y="61"/>
                  </a:lnTo>
                  <a:lnTo>
                    <a:pt x="4" y="55"/>
                  </a:lnTo>
                  <a:lnTo>
                    <a:pt x="5" y="50"/>
                  </a:lnTo>
                  <a:lnTo>
                    <a:pt x="6" y="44"/>
                  </a:lnTo>
                  <a:lnTo>
                    <a:pt x="8" y="39"/>
                  </a:lnTo>
                  <a:lnTo>
                    <a:pt x="10" y="33"/>
                  </a:lnTo>
                  <a:lnTo>
                    <a:pt x="14" y="29"/>
                  </a:lnTo>
                  <a:lnTo>
                    <a:pt x="16" y="25"/>
                  </a:lnTo>
                  <a:lnTo>
                    <a:pt x="20" y="20"/>
                  </a:lnTo>
                  <a:lnTo>
                    <a:pt x="25" y="17"/>
                  </a:lnTo>
                  <a:lnTo>
                    <a:pt x="29" y="13"/>
                  </a:lnTo>
                  <a:lnTo>
                    <a:pt x="32" y="11"/>
                  </a:lnTo>
                  <a:lnTo>
                    <a:pt x="35" y="9"/>
                  </a:lnTo>
                  <a:lnTo>
                    <a:pt x="41" y="8"/>
                  </a:lnTo>
                  <a:lnTo>
                    <a:pt x="47" y="5"/>
                  </a:lnTo>
                  <a:lnTo>
                    <a:pt x="55" y="4"/>
                  </a:lnTo>
                  <a:lnTo>
                    <a:pt x="62" y="1"/>
                  </a:lnTo>
                  <a:lnTo>
                    <a:pt x="70" y="1"/>
                  </a:lnTo>
                  <a:lnTo>
                    <a:pt x="79" y="0"/>
                  </a:lnTo>
                  <a:lnTo>
                    <a:pt x="84" y="0"/>
                  </a:lnTo>
                  <a:lnTo>
                    <a:pt x="91" y="1"/>
                  </a:lnTo>
                  <a:lnTo>
                    <a:pt x="100" y="2"/>
                  </a:lnTo>
                  <a:lnTo>
                    <a:pt x="104" y="4"/>
                  </a:lnTo>
                  <a:lnTo>
                    <a:pt x="109" y="5"/>
                  </a:lnTo>
                  <a:lnTo>
                    <a:pt x="119" y="8"/>
                  </a:lnTo>
                  <a:lnTo>
                    <a:pt x="129" y="11"/>
                  </a:lnTo>
                  <a:lnTo>
                    <a:pt x="134" y="15"/>
                  </a:lnTo>
                  <a:lnTo>
                    <a:pt x="137" y="18"/>
                  </a:lnTo>
                  <a:lnTo>
                    <a:pt x="142" y="21"/>
                  </a:lnTo>
                  <a:lnTo>
                    <a:pt x="146" y="27"/>
                  </a:lnTo>
                  <a:lnTo>
                    <a:pt x="149" y="31"/>
                  </a:lnTo>
                  <a:lnTo>
                    <a:pt x="153" y="37"/>
                  </a:lnTo>
                  <a:lnTo>
                    <a:pt x="155" y="42"/>
                  </a:lnTo>
                  <a:lnTo>
                    <a:pt x="156" y="49"/>
                  </a:lnTo>
                  <a:lnTo>
                    <a:pt x="157" y="53"/>
                  </a:lnTo>
                  <a:lnTo>
                    <a:pt x="158" y="58"/>
                  </a:lnTo>
                  <a:lnTo>
                    <a:pt x="158" y="61"/>
                  </a:lnTo>
                  <a:lnTo>
                    <a:pt x="158" y="64"/>
                  </a:lnTo>
                  <a:lnTo>
                    <a:pt x="119" y="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44156" name="Rectangle 114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553200"/>
            <a:ext cx="1227138" cy="23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5AA634CA-5B4D-4CA2-8429-51456D4AA3E8}" type="datetime1">
              <a:rPr lang="en-GB" altLang="de-DE"/>
              <a:pPr/>
              <a:t>18/06/2020</a:t>
            </a:fld>
            <a:endParaRPr lang="en-GB" altLang="de-DE"/>
          </a:p>
        </p:txBody>
      </p:sp>
      <p:sp>
        <p:nvSpPr>
          <p:cNvPr id="44157" name="Rectangle 11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42288" y="6565900"/>
            <a:ext cx="62071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56FC3CF9-5BE3-4C33-B190-95B879D7D3BD}" type="slidenum">
              <a:rPr lang="en-GB" altLang="de-DE"/>
              <a:pPr/>
              <a:t>‹Nr.›</a:t>
            </a:fld>
            <a:endParaRPr lang="en-GB" altLang="de-DE"/>
          </a:p>
        </p:txBody>
      </p:sp>
      <p:sp>
        <p:nvSpPr>
          <p:cNvPr id="44158" name="Rectangle 115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2600" y="6565900"/>
            <a:ext cx="5638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GB" altLang="de-DE"/>
              <a:t>Brenk Systemplanung GmbH  -  www.brenk.com</a:t>
            </a:r>
          </a:p>
        </p:txBody>
      </p:sp>
      <p:sp>
        <p:nvSpPr>
          <p:cNvPr id="44159" name="Line 1151"/>
          <p:cNvSpPr>
            <a:spLocks noChangeShapeType="1"/>
          </p:cNvSpPr>
          <p:nvPr/>
        </p:nvSpPr>
        <p:spPr bwMode="auto">
          <a:xfrm>
            <a:off x="1116013" y="757238"/>
            <a:ext cx="8042275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160" name="Line 1152"/>
          <p:cNvSpPr>
            <a:spLocks noChangeShapeType="1"/>
          </p:cNvSpPr>
          <p:nvPr/>
        </p:nvSpPr>
        <p:spPr bwMode="auto">
          <a:xfrm>
            <a:off x="0" y="6561138"/>
            <a:ext cx="9144000" cy="0"/>
          </a:xfrm>
          <a:prstGeom prst="line">
            <a:avLst/>
          </a:prstGeom>
          <a:noFill/>
          <a:ln w="127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4161" name="Line 1153"/>
          <p:cNvSpPr>
            <a:spLocks noChangeShapeType="1"/>
          </p:cNvSpPr>
          <p:nvPr/>
        </p:nvSpPr>
        <p:spPr bwMode="auto">
          <a:xfrm>
            <a:off x="0" y="755650"/>
            <a:ext cx="411163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ctr" defTabSz="785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85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ctr" defTabSz="785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ctr" defTabSz="785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ctr" defTabSz="785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ctr" defTabSz="785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defTabSz="785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defTabSz="785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defTabSz="785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295275" indent="-295275" algn="l" defTabSz="655638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8175" indent="-228600" algn="l" defTabSz="655638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982663" indent="-196850" algn="l" defTabSz="655638" rtl="0" eaLnBrk="1" fontAlgn="base" hangingPunct="1">
        <a:lnSpc>
          <a:spcPct val="95000"/>
        </a:lnSpc>
        <a:spcBef>
          <a:spcPct val="20000"/>
        </a:spcBef>
        <a:spcAft>
          <a:spcPct val="0"/>
        </a:spcAft>
        <a:buSzPct val="100000"/>
        <a:buChar char="-"/>
        <a:defRPr sz="2200">
          <a:solidFill>
            <a:schemeClr val="tx1"/>
          </a:solidFill>
          <a:latin typeface="+mn-lt"/>
        </a:defRPr>
      </a:lvl3pPr>
      <a:lvl4pPr marL="1370013" indent="-196850" algn="l" defTabSz="655638" rtl="0" eaLnBrk="1" fontAlgn="base" hangingPunct="1">
        <a:spcBef>
          <a:spcPct val="20000"/>
        </a:spcBef>
        <a:spcAft>
          <a:spcPct val="0"/>
        </a:spcAft>
        <a:buSzPct val="100000"/>
        <a:buChar char="-"/>
        <a:defRPr sz="2000">
          <a:solidFill>
            <a:schemeClr val="tx1"/>
          </a:solidFill>
          <a:latin typeface="+mn-lt"/>
        </a:defRPr>
      </a:lvl4pPr>
      <a:lvl5pPr marL="1757363" indent="-196850" algn="l" defTabSz="655638" rtl="0" eaLnBrk="1" fontAlgn="base" hangingPunct="1">
        <a:spcBef>
          <a:spcPct val="20000"/>
        </a:spcBef>
        <a:spcAft>
          <a:spcPct val="0"/>
        </a:spcAft>
        <a:buSzPct val="100000"/>
        <a:buChar char="-"/>
        <a:defRPr>
          <a:solidFill>
            <a:schemeClr val="tx1"/>
          </a:solidFill>
          <a:latin typeface="+mn-lt"/>
        </a:defRPr>
      </a:lvl5pPr>
      <a:lvl6pPr marL="2214563" indent="-196850" algn="l" defTabSz="655638" rtl="0" eaLnBrk="1" fontAlgn="base" hangingPunct="1">
        <a:spcBef>
          <a:spcPct val="20000"/>
        </a:spcBef>
        <a:spcAft>
          <a:spcPct val="0"/>
        </a:spcAft>
        <a:buSzPct val="100000"/>
        <a:buChar char="-"/>
        <a:defRPr>
          <a:solidFill>
            <a:schemeClr val="tx1"/>
          </a:solidFill>
          <a:latin typeface="+mn-lt"/>
        </a:defRPr>
      </a:lvl6pPr>
      <a:lvl7pPr marL="2671763" indent="-196850" algn="l" defTabSz="655638" rtl="0" eaLnBrk="1" fontAlgn="base" hangingPunct="1">
        <a:spcBef>
          <a:spcPct val="20000"/>
        </a:spcBef>
        <a:spcAft>
          <a:spcPct val="0"/>
        </a:spcAft>
        <a:buSzPct val="100000"/>
        <a:buChar char="-"/>
        <a:defRPr>
          <a:solidFill>
            <a:schemeClr val="tx1"/>
          </a:solidFill>
          <a:latin typeface="+mn-lt"/>
        </a:defRPr>
      </a:lvl7pPr>
      <a:lvl8pPr marL="3128963" indent="-196850" algn="l" defTabSz="655638" rtl="0" eaLnBrk="1" fontAlgn="base" hangingPunct="1">
        <a:spcBef>
          <a:spcPct val="20000"/>
        </a:spcBef>
        <a:spcAft>
          <a:spcPct val="0"/>
        </a:spcAft>
        <a:buSzPct val="100000"/>
        <a:buChar char="-"/>
        <a:defRPr>
          <a:solidFill>
            <a:schemeClr val="tx1"/>
          </a:solidFill>
          <a:latin typeface="+mn-lt"/>
        </a:defRPr>
      </a:lvl8pPr>
      <a:lvl9pPr marL="3586163" indent="-196850" algn="l" defTabSz="655638" rtl="0" eaLnBrk="1" fontAlgn="base" hangingPunct="1">
        <a:spcBef>
          <a:spcPct val="20000"/>
        </a:spcBef>
        <a:spcAft>
          <a:spcPct val="0"/>
        </a:spcAft>
        <a:buSzPct val="100000"/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hteck 126"/>
          <p:cNvSpPr/>
          <p:nvPr/>
        </p:nvSpPr>
        <p:spPr bwMode="auto">
          <a:xfrm>
            <a:off x="7617503" y="3630709"/>
            <a:ext cx="345377" cy="137433"/>
          </a:xfrm>
          <a:prstGeom prst="rect">
            <a:avLst/>
          </a:prstGeom>
          <a:solidFill>
            <a:srgbClr val="FAFD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 Box 51"/>
          <p:cNvSpPr txBox="1">
            <a:spLocks noChangeArrowheads="1"/>
          </p:cNvSpPr>
          <p:nvPr/>
        </p:nvSpPr>
        <p:spPr bwMode="auto">
          <a:xfrm>
            <a:off x="7369249" y="3324247"/>
            <a:ext cx="1692000" cy="151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1961"/>
                  <a:invGamma/>
                </a:schemeClr>
              </a:gs>
            </a:gsLst>
            <a:lin ang="5400000" scaled="1"/>
          </a:gra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de-DE"/>
            </a:defPPr>
            <a:lvl1pPr defTabSz="762000">
              <a:spcBef>
                <a:spcPts val="0"/>
              </a:spcBef>
              <a:defRPr sz="1200" b="1"/>
            </a:lvl1pPr>
            <a:lvl2pPr marL="571500" defTabSz="762000">
              <a:defRPr>
                <a:latin typeface="Times New Roman" charset="0"/>
              </a:defRPr>
            </a:lvl2pPr>
            <a:lvl3pPr marL="1143000" defTabSz="762000">
              <a:defRPr>
                <a:latin typeface="Times New Roman" charset="0"/>
              </a:defRPr>
            </a:lvl3pPr>
            <a:lvl4pPr marL="1714500" defTabSz="762000">
              <a:defRPr>
                <a:latin typeface="Times New Roman" charset="0"/>
              </a:defRPr>
            </a:lvl4pPr>
            <a:lvl5pPr marL="2286000" defTabSz="762000">
              <a:defRPr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charset="0"/>
              </a:defRPr>
            </a:lvl9pPr>
          </a:lstStyle>
          <a:p>
            <a:pPr algn="ctr"/>
            <a:r>
              <a:rPr lang="de-DE" dirty="0"/>
              <a:t>Commercial Administration </a:t>
            </a:r>
            <a:r>
              <a:rPr lang="de-DE" dirty="0" err="1"/>
              <a:t>and</a:t>
            </a:r>
            <a:r>
              <a:rPr lang="de-DE" dirty="0"/>
              <a:t> Controlling</a:t>
            </a:r>
          </a:p>
          <a:p>
            <a:pPr algn="ctr"/>
            <a:r>
              <a:rPr lang="de-DE" dirty="0" smtClean="0"/>
              <a:t>(KV</a:t>
            </a:r>
            <a:r>
              <a:rPr lang="de-DE" dirty="0" smtClean="0"/>
              <a:t>)</a:t>
            </a:r>
            <a:endParaRPr lang="de-DE" dirty="0"/>
          </a:p>
          <a:p>
            <a:pPr algn="ctr"/>
            <a:endParaRPr lang="de-DE" sz="1600" dirty="0" smtClean="0"/>
          </a:p>
          <a:p>
            <a:pPr algn="ctr"/>
            <a:endParaRPr lang="de-DE" sz="1400" dirty="0"/>
          </a:p>
          <a:p>
            <a:pPr algn="ctr">
              <a:spcBef>
                <a:spcPts val="800"/>
              </a:spcBef>
            </a:pPr>
            <a:r>
              <a:rPr lang="de-DE" b="0" dirty="0" smtClean="0"/>
              <a:t>W</a:t>
            </a:r>
            <a:r>
              <a:rPr lang="de-DE" b="0" dirty="0"/>
              <a:t>. Jörres</a:t>
            </a:r>
          </a:p>
        </p:txBody>
      </p:sp>
      <p:sp>
        <p:nvSpPr>
          <p:cNvPr id="122" name="Rechteck 121"/>
          <p:cNvSpPr/>
          <p:nvPr/>
        </p:nvSpPr>
        <p:spPr bwMode="auto">
          <a:xfrm>
            <a:off x="2046923" y="3773492"/>
            <a:ext cx="345377" cy="137433"/>
          </a:xfrm>
          <a:prstGeom prst="rect">
            <a:avLst/>
          </a:prstGeom>
          <a:solidFill>
            <a:srgbClr val="FAFD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" name="Rechteck 113"/>
          <p:cNvSpPr/>
          <p:nvPr/>
        </p:nvSpPr>
        <p:spPr bwMode="auto">
          <a:xfrm>
            <a:off x="2354415" y="3645024"/>
            <a:ext cx="345377" cy="137433"/>
          </a:xfrm>
          <a:prstGeom prst="rect">
            <a:avLst/>
          </a:prstGeom>
          <a:solidFill>
            <a:srgbClr val="FAFD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" name="Rechteck 112"/>
          <p:cNvSpPr/>
          <p:nvPr/>
        </p:nvSpPr>
        <p:spPr bwMode="auto">
          <a:xfrm>
            <a:off x="1331640" y="3645024"/>
            <a:ext cx="345377" cy="137433"/>
          </a:xfrm>
          <a:prstGeom prst="rect">
            <a:avLst/>
          </a:prstGeom>
          <a:solidFill>
            <a:srgbClr val="FAFD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4751286" y="1635383"/>
            <a:ext cx="345377" cy="137433"/>
          </a:xfrm>
          <a:prstGeom prst="rect">
            <a:avLst/>
          </a:prstGeom>
          <a:solidFill>
            <a:srgbClr val="FAFD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echteck 97"/>
          <p:cNvSpPr/>
          <p:nvPr/>
        </p:nvSpPr>
        <p:spPr bwMode="auto">
          <a:xfrm>
            <a:off x="4591675" y="3702393"/>
            <a:ext cx="345377" cy="137433"/>
          </a:xfrm>
          <a:prstGeom prst="rect">
            <a:avLst/>
          </a:prstGeom>
          <a:solidFill>
            <a:srgbClr val="FAFD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6176015" y="3633677"/>
            <a:ext cx="345377" cy="137433"/>
          </a:xfrm>
          <a:prstGeom prst="rect">
            <a:avLst/>
          </a:prstGeom>
          <a:solidFill>
            <a:srgbClr val="FAFD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2" name="Rechteck 111"/>
          <p:cNvSpPr/>
          <p:nvPr/>
        </p:nvSpPr>
        <p:spPr bwMode="auto">
          <a:xfrm>
            <a:off x="2765174" y="1772816"/>
            <a:ext cx="345377" cy="137433"/>
          </a:xfrm>
          <a:prstGeom prst="rect">
            <a:avLst/>
          </a:prstGeom>
          <a:solidFill>
            <a:srgbClr val="FAFD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94" name="Datumsplatzhalt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82C5C11-61B1-4D69-90F9-121D40DD7E7B}" type="datetime1">
              <a:rPr lang="de-DE" altLang="de-DE" sz="1000" smtClean="0"/>
              <a:pPr/>
              <a:t>18.06.2020</a:t>
            </a:fld>
            <a:endParaRPr lang="en-GB" altLang="de-DE" sz="1000" dirty="0" smtClean="0"/>
          </a:p>
        </p:txBody>
      </p:sp>
      <p:sp>
        <p:nvSpPr>
          <p:cNvPr id="8195" name="Foliennummernplatzhalt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3A7F196-5D6A-4552-B077-A1E3C37046D3}" type="slidenum">
              <a:rPr lang="en-GB" altLang="de-DE" sz="1000" smtClean="0"/>
              <a:pPr/>
              <a:t>1</a:t>
            </a:fld>
            <a:endParaRPr lang="en-GB" altLang="de-DE" sz="1000" smtClean="0"/>
          </a:p>
        </p:txBody>
      </p:sp>
      <p:sp>
        <p:nvSpPr>
          <p:cNvPr id="8196" name="Fußzeilenplatzhalt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altLang="de-DE" sz="1000" smtClean="0"/>
              <a:t>Brenk Systemplanung GmbH</a:t>
            </a:r>
          </a:p>
        </p:txBody>
      </p:sp>
      <p:sp>
        <p:nvSpPr>
          <p:cNvPr id="8197" name="Rectangle 17"/>
          <p:cNvSpPr>
            <a:spLocks noChangeArrowheads="1"/>
          </p:cNvSpPr>
          <p:nvPr/>
        </p:nvSpPr>
        <p:spPr bwMode="auto">
          <a:xfrm>
            <a:off x="1066800" y="-27384"/>
            <a:ext cx="807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785813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85813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85813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85813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85813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85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85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85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85813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de-DE" altLang="de-DE" sz="3600" b="1" dirty="0" err="1"/>
              <a:t>Organization</a:t>
            </a:r>
            <a:r>
              <a:rPr lang="de-DE" altLang="de-DE" sz="3600" b="1" dirty="0"/>
              <a:t> Chart</a:t>
            </a:r>
            <a:endParaRPr lang="de-DE" altLang="de-DE" sz="3600" b="1" dirty="0"/>
          </a:p>
        </p:txBody>
      </p:sp>
      <p:sp>
        <p:nvSpPr>
          <p:cNvPr id="29" name="Text Box 50"/>
          <p:cNvSpPr txBox="1">
            <a:spLocks noChangeArrowheads="1"/>
          </p:cNvSpPr>
          <p:nvPr/>
        </p:nvSpPr>
        <p:spPr bwMode="auto">
          <a:xfrm>
            <a:off x="5553382" y="3324247"/>
            <a:ext cx="1692000" cy="151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1961"/>
                  <a:invGamma/>
                </a:schemeClr>
              </a:gs>
            </a:gsLst>
            <a:lin ang="5400000" scaled="1"/>
          </a:gra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en-US" sz="1200" b="1" dirty="0">
                <a:latin typeface="Arial" charset="0"/>
              </a:rPr>
              <a:t>Plant, Processes and Energy</a:t>
            </a:r>
            <a:br>
              <a:rPr lang="en-US" sz="1200" b="1" dirty="0">
                <a:latin typeface="Arial" charset="0"/>
              </a:rPr>
            </a:br>
            <a:r>
              <a:rPr lang="en-US" sz="1200" b="1" dirty="0">
                <a:latin typeface="Arial" charset="0"/>
              </a:rPr>
              <a:t>(AVE)</a:t>
            </a:r>
          </a:p>
          <a:p>
            <a:pPr algn="ctr">
              <a:spcBef>
                <a:spcPts val="0"/>
              </a:spcBef>
              <a:defRPr/>
            </a:pPr>
            <a:endParaRPr lang="de-DE" sz="1200" i="1" dirty="0" smtClean="0">
              <a:latin typeface="Arial" charset="0"/>
            </a:endParaRPr>
          </a:p>
          <a:p>
            <a:pPr algn="ctr">
              <a:spcBef>
                <a:spcPts val="0"/>
              </a:spcBef>
              <a:defRPr/>
            </a:pPr>
            <a:endParaRPr lang="de-DE" sz="1800" i="1" dirty="0" smtClean="0">
              <a:latin typeface="Arial" charset="0"/>
            </a:endParaRPr>
          </a:p>
          <a:p>
            <a:pPr algn="ctr">
              <a:spcBef>
                <a:spcPts val="800"/>
              </a:spcBef>
              <a:defRPr/>
            </a:pPr>
            <a:r>
              <a:rPr lang="de-DE" sz="1200" dirty="0" smtClean="0">
                <a:latin typeface="Arial" charset="0"/>
              </a:rPr>
              <a:t>Dipl.-Ing.</a:t>
            </a:r>
          </a:p>
          <a:p>
            <a:pPr algn="ctr">
              <a:spcBef>
                <a:spcPts val="0"/>
              </a:spcBef>
              <a:defRPr/>
            </a:pPr>
            <a:r>
              <a:rPr lang="de-DE" sz="1200" dirty="0" smtClean="0">
                <a:latin typeface="Arial" charset="0"/>
              </a:rPr>
              <a:t>T. Mandelartz</a:t>
            </a:r>
          </a:p>
        </p:txBody>
      </p:sp>
      <p:sp>
        <p:nvSpPr>
          <p:cNvPr id="37" name="Text Box 64"/>
          <p:cNvSpPr txBox="1">
            <a:spLocks noChangeArrowheads="1"/>
          </p:cNvSpPr>
          <p:nvPr/>
        </p:nvSpPr>
        <p:spPr bwMode="auto">
          <a:xfrm>
            <a:off x="6513210" y="1196752"/>
            <a:ext cx="2548039" cy="425217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1961"/>
                  <a:invGamma/>
                </a:schemeClr>
              </a:gs>
            </a:gsLst>
            <a:lin ang="5400000" scaled="1"/>
          </a:gra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de-DE" sz="1000" b="1" dirty="0" smtClean="0">
                <a:latin typeface="Arial" charset="0"/>
              </a:rPr>
              <a:t>Assistance </a:t>
            </a:r>
            <a:r>
              <a:rPr lang="de-DE" sz="1000" b="1" dirty="0" err="1" smtClean="0">
                <a:latin typeface="Arial" charset="0"/>
              </a:rPr>
              <a:t>to</a:t>
            </a:r>
            <a:r>
              <a:rPr lang="de-DE" sz="1000" b="1" dirty="0" smtClean="0">
                <a:latin typeface="Arial" charset="0"/>
              </a:rPr>
              <a:t> </a:t>
            </a:r>
            <a:r>
              <a:rPr lang="de-DE" sz="1000" b="1" dirty="0" err="1">
                <a:latin typeface="Arial" charset="0"/>
              </a:rPr>
              <a:t>the</a:t>
            </a:r>
            <a:r>
              <a:rPr lang="de-DE" sz="1000" b="1" dirty="0">
                <a:latin typeface="Arial" charset="0"/>
              </a:rPr>
              <a:t> Management</a:t>
            </a:r>
            <a:r>
              <a:rPr lang="de-DE" sz="1000" i="1" dirty="0">
                <a:latin typeface="Arial" charset="0"/>
              </a:rPr>
              <a:t/>
            </a:r>
            <a:br>
              <a:rPr lang="de-DE" sz="1000" i="1" dirty="0">
                <a:latin typeface="Arial" charset="0"/>
              </a:rPr>
            </a:br>
            <a:endParaRPr lang="de-DE" sz="400" i="1" dirty="0">
              <a:latin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de-DE" sz="1000" dirty="0" smtClean="0">
                <a:latin typeface="Arial" charset="0"/>
              </a:rPr>
              <a:t>Dr</a:t>
            </a:r>
            <a:r>
              <a:rPr lang="de-DE" sz="1000" dirty="0" smtClean="0">
                <a:latin typeface="Arial" charset="0"/>
              </a:rPr>
              <a:t>.-Ing. F. Schartmann</a:t>
            </a:r>
          </a:p>
        </p:txBody>
      </p:sp>
      <p:cxnSp>
        <p:nvCxnSpPr>
          <p:cNvPr id="12" name="Gewinkelte Verbindung 11"/>
          <p:cNvCxnSpPr>
            <a:stCxn id="26" idx="3"/>
            <a:endCxn id="37" idx="1"/>
          </p:cNvCxnSpPr>
          <p:nvPr/>
        </p:nvCxnSpPr>
        <p:spPr bwMode="auto">
          <a:xfrm flipV="1">
            <a:off x="6156175" y="1409361"/>
            <a:ext cx="357035" cy="34545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 Box 64"/>
          <p:cNvSpPr txBox="1">
            <a:spLocks noChangeArrowheads="1"/>
          </p:cNvSpPr>
          <p:nvPr/>
        </p:nvSpPr>
        <p:spPr bwMode="auto">
          <a:xfrm>
            <a:off x="6513211" y="1645182"/>
            <a:ext cx="2548038" cy="1051475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1961"/>
                  <a:invGamma/>
                </a:schemeClr>
              </a:gs>
            </a:gsLst>
            <a:lin ang="5400000" scaled="1"/>
          </a:gra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de-DE" sz="1000" b="1" dirty="0" err="1">
                <a:latin typeface="Arial" charset="0"/>
              </a:rPr>
              <a:t>Officers</a:t>
            </a:r>
            <a:endParaRPr lang="de-DE" sz="1000" b="1" dirty="0" smtClean="0">
              <a:latin typeface="Arial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sz="1000" dirty="0">
                <a:latin typeface="Arial" charset="0"/>
              </a:rPr>
              <a:t>Quality Management </a:t>
            </a:r>
            <a:r>
              <a:rPr lang="de-DE" sz="1000" dirty="0" err="1">
                <a:latin typeface="Arial" charset="0"/>
              </a:rPr>
              <a:t>Representative</a:t>
            </a:r>
            <a:endParaRPr lang="de-DE" sz="1000" dirty="0">
              <a:latin typeface="Arial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sz="1000" dirty="0">
                <a:latin typeface="Arial" charset="0"/>
              </a:rPr>
              <a:t>Radiation </a:t>
            </a:r>
            <a:r>
              <a:rPr lang="de-DE" sz="1000" dirty="0" err="1">
                <a:latin typeface="Arial" charset="0"/>
              </a:rPr>
              <a:t>Protection</a:t>
            </a:r>
            <a:r>
              <a:rPr lang="de-DE" sz="1000" dirty="0">
                <a:latin typeface="Arial" charset="0"/>
              </a:rPr>
              <a:t> Officer</a:t>
            </a: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sz="1000" dirty="0" err="1">
                <a:latin typeface="Arial" charset="0"/>
              </a:rPr>
              <a:t>Safety</a:t>
            </a:r>
            <a:r>
              <a:rPr lang="de-DE" sz="1000" dirty="0">
                <a:latin typeface="Arial" charset="0"/>
              </a:rPr>
              <a:t> </a:t>
            </a:r>
            <a:r>
              <a:rPr lang="de-DE" sz="1000" dirty="0" err="1">
                <a:latin typeface="Arial" charset="0"/>
              </a:rPr>
              <a:t>Officers</a:t>
            </a:r>
            <a:endParaRPr lang="de-DE" sz="1000" dirty="0">
              <a:latin typeface="Arial" charset="0"/>
            </a:endParaRPr>
          </a:p>
          <a:p>
            <a:pPr marL="171450" indent="-1714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de-DE" sz="1000" dirty="0">
                <a:latin typeface="Arial" charset="0"/>
              </a:rPr>
              <a:t>Data </a:t>
            </a:r>
            <a:r>
              <a:rPr lang="de-DE" sz="1000" dirty="0" err="1">
                <a:latin typeface="Arial" charset="0"/>
              </a:rPr>
              <a:t>Protection</a:t>
            </a:r>
            <a:r>
              <a:rPr lang="de-DE" sz="1000" dirty="0">
                <a:latin typeface="Arial" charset="0"/>
              </a:rPr>
              <a:t> Officer</a:t>
            </a:r>
          </a:p>
          <a:p>
            <a:pPr>
              <a:spcBef>
                <a:spcPts val="300"/>
              </a:spcBef>
              <a:defRPr/>
            </a:pPr>
            <a:r>
              <a:rPr lang="de-DE" sz="1000" b="1" dirty="0" err="1">
                <a:latin typeface="Arial" charset="0"/>
              </a:rPr>
              <a:t>Occupational</a:t>
            </a:r>
            <a:r>
              <a:rPr lang="de-DE" sz="1000" b="1" dirty="0">
                <a:latin typeface="Arial" charset="0"/>
              </a:rPr>
              <a:t> </a:t>
            </a:r>
            <a:r>
              <a:rPr lang="de-DE" sz="1000" b="1" dirty="0" err="1">
                <a:latin typeface="Arial" charset="0"/>
              </a:rPr>
              <a:t>Safety</a:t>
            </a:r>
            <a:r>
              <a:rPr lang="de-DE" sz="1000" b="1" dirty="0">
                <a:latin typeface="Arial" charset="0"/>
              </a:rPr>
              <a:t> Engineer</a:t>
            </a:r>
          </a:p>
        </p:txBody>
      </p:sp>
      <p:sp>
        <p:nvSpPr>
          <p:cNvPr id="26" name="Text Box 47"/>
          <p:cNvSpPr txBox="1">
            <a:spLocks noChangeArrowheads="1"/>
          </p:cNvSpPr>
          <p:nvPr/>
        </p:nvSpPr>
        <p:spPr bwMode="auto">
          <a:xfrm>
            <a:off x="126304" y="1268760"/>
            <a:ext cx="6029871" cy="972108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1961"/>
                  <a:invGamma/>
                </a:schemeClr>
              </a:gs>
            </a:gsLst>
            <a:lin ang="5400000" scaled="1"/>
          </a:gradFill>
          <a:ln w="12700">
            <a:solidFill>
              <a:srgbClr val="063DE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de-DE" sz="1200" b="1" dirty="0">
                <a:latin typeface="Arial" charset="0"/>
              </a:rPr>
              <a:t>Management</a:t>
            </a:r>
            <a:endParaRPr lang="de-DE" sz="1200" b="1" dirty="0" smtClean="0">
              <a:latin typeface="Arial" charset="0"/>
            </a:endParaRPr>
          </a:p>
          <a:p>
            <a:pPr algn="ctr">
              <a:spcBef>
                <a:spcPts val="0"/>
              </a:spcBef>
              <a:spcAft>
                <a:spcPts val="600"/>
              </a:spcAft>
              <a:defRPr/>
            </a:pPr>
            <a:r>
              <a:rPr lang="de-DE" sz="1200" dirty="0" smtClean="0">
                <a:latin typeface="Arial" charset="0"/>
              </a:rPr>
              <a:t>Dr.-Ing.  H. D. Brenk </a:t>
            </a:r>
            <a:r>
              <a:rPr lang="de-DE" sz="800" dirty="0" smtClean="0">
                <a:latin typeface="Arial" charset="0"/>
              </a:rPr>
              <a:t>       </a:t>
            </a:r>
          </a:p>
          <a:p>
            <a:pPr algn="ctr">
              <a:spcBef>
                <a:spcPts val="0"/>
              </a:spcBef>
              <a:defRPr/>
            </a:pPr>
            <a:r>
              <a:rPr lang="de-DE" sz="1200" dirty="0" smtClean="0">
                <a:latin typeface="Arial" charset="0"/>
              </a:rPr>
              <a:t>         Dr. </a:t>
            </a:r>
            <a:r>
              <a:rPr lang="de-DE" sz="1200" dirty="0" err="1" smtClean="0">
                <a:latin typeface="Arial" charset="0"/>
              </a:rPr>
              <a:t>rer</a:t>
            </a:r>
            <a:r>
              <a:rPr lang="de-DE" sz="1200" dirty="0" smtClean="0">
                <a:latin typeface="Arial" charset="0"/>
              </a:rPr>
              <a:t>. nat. J. Q. Kaulard</a:t>
            </a:r>
            <a:r>
              <a:rPr lang="de-DE" sz="1200" baseline="30000" dirty="0" smtClean="0">
                <a:latin typeface="Arial" charset="0"/>
              </a:rPr>
              <a:t>1)</a:t>
            </a:r>
            <a:r>
              <a:rPr lang="de-DE" sz="1200" dirty="0" smtClean="0">
                <a:latin typeface="Arial" charset="0"/>
              </a:rPr>
              <a:t>    |    Dr.-Ing. J. B. </a:t>
            </a:r>
            <a:r>
              <a:rPr lang="de-DE" sz="1200" dirty="0" err="1" smtClean="0">
                <a:latin typeface="Arial" charset="0"/>
              </a:rPr>
              <a:t>Pateiro</a:t>
            </a:r>
            <a:r>
              <a:rPr lang="de-DE" sz="1200" dirty="0" smtClean="0">
                <a:latin typeface="Arial" charset="0"/>
              </a:rPr>
              <a:t> Fernández</a:t>
            </a:r>
            <a:r>
              <a:rPr lang="de-DE" sz="1200" baseline="30000" dirty="0" smtClean="0">
                <a:latin typeface="Arial" charset="0"/>
              </a:rPr>
              <a:t>2)</a:t>
            </a:r>
          </a:p>
          <a:p>
            <a:pPr>
              <a:spcBef>
                <a:spcPts val="0"/>
              </a:spcBef>
              <a:tabLst>
                <a:tab pos="85725" algn="l"/>
              </a:tabLst>
              <a:defRPr/>
            </a:pPr>
            <a:r>
              <a:rPr lang="de-DE" sz="1200" dirty="0" smtClean="0">
                <a:latin typeface="Arial" charset="0"/>
              </a:rPr>
              <a:t>	(</a:t>
            </a:r>
            <a:r>
              <a:rPr lang="de-DE" sz="1200" dirty="0" err="1">
                <a:latin typeface="Arial" charset="0"/>
              </a:rPr>
              <a:t>Responsible</a:t>
            </a:r>
            <a:r>
              <a:rPr lang="de-DE" sz="1200" dirty="0">
                <a:latin typeface="Arial" charset="0"/>
              </a:rPr>
              <a:t> </a:t>
            </a:r>
            <a:r>
              <a:rPr lang="de-DE" sz="1200" dirty="0" err="1">
                <a:latin typeface="Arial" charset="0"/>
              </a:rPr>
              <a:t>for</a:t>
            </a:r>
            <a:r>
              <a:rPr lang="de-DE" sz="1200" dirty="0">
                <a:latin typeface="Arial" charset="0"/>
              </a:rPr>
              <a:t> Radiation </a:t>
            </a:r>
            <a:r>
              <a:rPr lang="de-DE" sz="1200" dirty="0" err="1">
                <a:latin typeface="Arial" charset="0"/>
              </a:rPr>
              <a:t>Protection</a:t>
            </a:r>
            <a:r>
              <a:rPr lang="de-DE" sz="1200" dirty="0" smtClean="0">
                <a:latin typeface="Arial" charset="0"/>
              </a:rPr>
              <a:t>)</a:t>
            </a:r>
            <a:endParaRPr lang="de-DE" sz="1200" dirty="0" smtClean="0">
              <a:latin typeface="Arial" charset="0"/>
            </a:endParaRPr>
          </a:p>
        </p:txBody>
      </p:sp>
      <p:sp>
        <p:nvSpPr>
          <p:cNvPr id="28" name="Text Box 49"/>
          <p:cNvSpPr txBox="1">
            <a:spLocks noChangeArrowheads="1"/>
          </p:cNvSpPr>
          <p:nvPr/>
        </p:nvSpPr>
        <p:spPr bwMode="auto">
          <a:xfrm>
            <a:off x="107603" y="3313926"/>
            <a:ext cx="1692000" cy="151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1961"/>
                  <a:invGamma/>
                </a:schemeClr>
              </a:gs>
            </a:gsLst>
            <a:lin ang="5400000" scaled="1"/>
          </a:gra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en-US" sz="1200" b="1" dirty="0">
                <a:latin typeface="Arial" charset="0"/>
              </a:rPr>
              <a:t>Radiation Protection, Nuclear Engineering and Decommissioning</a:t>
            </a:r>
          </a:p>
          <a:p>
            <a:pPr algn="ctr">
              <a:spcBef>
                <a:spcPts val="0"/>
              </a:spcBef>
              <a:defRPr/>
            </a:pPr>
            <a:r>
              <a:rPr lang="en-US" sz="1200" b="1" dirty="0">
                <a:latin typeface="Arial" charset="0"/>
              </a:rPr>
              <a:t>(SKS)</a:t>
            </a:r>
          </a:p>
          <a:p>
            <a:pPr algn="ctr">
              <a:spcBef>
                <a:spcPts val="0"/>
              </a:spcBef>
              <a:defRPr/>
            </a:pPr>
            <a:endParaRPr lang="de-DE" sz="1200" dirty="0" smtClean="0">
              <a:latin typeface="Arial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de-DE" sz="1200" dirty="0" smtClean="0">
                <a:latin typeface="Arial" charset="0"/>
              </a:rPr>
              <a:t>Dr</a:t>
            </a:r>
            <a:r>
              <a:rPr lang="de-DE" sz="1200" dirty="0" smtClean="0">
                <a:latin typeface="Arial" charset="0"/>
              </a:rPr>
              <a:t>. </a:t>
            </a:r>
            <a:r>
              <a:rPr lang="de-DE" sz="1200" dirty="0" err="1" smtClean="0">
                <a:latin typeface="Arial" charset="0"/>
              </a:rPr>
              <a:t>rer</a:t>
            </a:r>
            <a:r>
              <a:rPr lang="de-DE" sz="1200" dirty="0" smtClean="0">
                <a:latin typeface="Arial" charset="0"/>
              </a:rPr>
              <a:t>. nat.</a:t>
            </a:r>
          </a:p>
          <a:p>
            <a:pPr algn="ctr">
              <a:spcBef>
                <a:spcPts val="0"/>
              </a:spcBef>
              <a:defRPr/>
            </a:pPr>
            <a:r>
              <a:rPr lang="de-DE" sz="1200" dirty="0" smtClean="0">
                <a:latin typeface="Arial" charset="0"/>
              </a:rPr>
              <a:t>S. Thierfeldt</a:t>
            </a:r>
          </a:p>
        </p:txBody>
      </p:sp>
      <p:sp>
        <p:nvSpPr>
          <p:cNvPr id="40" name="Text Box 61"/>
          <p:cNvSpPr txBox="1">
            <a:spLocks noChangeArrowheads="1"/>
          </p:cNvSpPr>
          <p:nvPr/>
        </p:nvSpPr>
        <p:spPr bwMode="auto">
          <a:xfrm>
            <a:off x="1919174" y="3319087"/>
            <a:ext cx="1692000" cy="151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1961"/>
                  <a:invGamma/>
                </a:schemeClr>
              </a:gs>
            </a:gsLst>
            <a:lin ang="5400000" scaled="1"/>
          </a:gra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en-US" sz="1200" b="1" dirty="0">
                <a:latin typeface="Arial" charset="0"/>
              </a:rPr>
              <a:t>Dismantling, Radiation Protection Measurements and Software Systems</a:t>
            </a:r>
          </a:p>
          <a:p>
            <a:pPr algn="ctr">
              <a:spcBef>
                <a:spcPts val="0"/>
              </a:spcBef>
              <a:defRPr/>
            </a:pPr>
            <a:r>
              <a:rPr lang="de-DE" sz="1200" b="1" dirty="0">
                <a:latin typeface="Arial" charset="0"/>
              </a:rPr>
              <a:t>(RSS)</a:t>
            </a:r>
          </a:p>
          <a:p>
            <a:pPr algn="ctr">
              <a:spcBef>
                <a:spcPts val="0"/>
              </a:spcBef>
              <a:defRPr/>
            </a:pPr>
            <a:endParaRPr lang="de-DE" sz="1200" dirty="0" smtClean="0">
              <a:latin typeface="Arial" charset="0"/>
            </a:endParaRPr>
          </a:p>
          <a:p>
            <a:pPr algn="ctr">
              <a:spcBef>
                <a:spcPts val="0"/>
              </a:spcBef>
              <a:defRPr/>
            </a:pPr>
            <a:r>
              <a:rPr lang="de-DE" sz="1200" dirty="0" smtClean="0">
                <a:latin typeface="Arial" charset="0"/>
              </a:rPr>
              <a:t>Dr</a:t>
            </a:r>
            <a:r>
              <a:rPr lang="de-DE" sz="1200" dirty="0" smtClean="0">
                <a:latin typeface="Arial" charset="0"/>
              </a:rPr>
              <a:t>. </a:t>
            </a:r>
            <a:r>
              <a:rPr lang="de-DE" sz="1200" dirty="0" err="1" smtClean="0">
                <a:latin typeface="Arial" charset="0"/>
              </a:rPr>
              <a:t>rer</a:t>
            </a:r>
            <a:r>
              <a:rPr lang="de-DE" sz="1200" dirty="0" smtClean="0">
                <a:latin typeface="Arial" charset="0"/>
              </a:rPr>
              <a:t>. nat.</a:t>
            </a:r>
          </a:p>
          <a:p>
            <a:pPr algn="ctr">
              <a:spcBef>
                <a:spcPts val="0"/>
              </a:spcBef>
              <a:defRPr/>
            </a:pPr>
            <a:r>
              <a:rPr lang="de-DE" sz="1200" dirty="0" smtClean="0">
                <a:latin typeface="Arial" charset="0"/>
              </a:rPr>
              <a:t>S. Wörlen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3725156" y="3319087"/>
            <a:ext cx="1726059" cy="15120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1961"/>
                  <a:invGamma/>
                </a:schemeClr>
              </a:gs>
            </a:gsLst>
            <a:lin ang="5400000" scaled="1"/>
          </a:gra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ts val="800"/>
              </a:spcBef>
              <a:spcAft>
                <a:spcPts val="800"/>
              </a:spcAft>
              <a:defRPr/>
            </a:pPr>
            <a:r>
              <a:rPr lang="de-DE" sz="1200" b="1" dirty="0" err="1">
                <a:latin typeface="Arial" charset="0"/>
              </a:rPr>
              <a:t>Radwaste</a:t>
            </a:r>
            <a:r>
              <a:rPr lang="de-DE" sz="1200" b="1" dirty="0">
                <a:latin typeface="Arial" charset="0"/>
              </a:rPr>
              <a:t> </a:t>
            </a:r>
            <a:r>
              <a:rPr lang="de-DE" sz="1200" b="1" dirty="0" err="1">
                <a:latin typeface="Arial" charset="0"/>
              </a:rPr>
              <a:t>Disposal</a:t>
            </a:r>
            <a:r>
              <a:rPr lang="de-DE" sz="1200" b="1" dirty="0">
                <a:latin typeface="Arial" charset="0"/>
              </a:rPr>
              <a:t>, Mining </a:t>
            </a:r>
            <a:r>
              <a:rPr lang="de-DE" sz="1200" b="1" dirty="0" err="1">
                <a:latin typeface="Arial" charset="0"/>
              </a:rPr>
              <a:t>and</a:t>
            </a:r>
            <a:r>
              <a:rPr lang="de-DE" sz="1200" b="1" dirty="0">
                <a:latin typeface="Arial" charset="0"/>
              </a:rPr>
              <a:t> Environmental Management</a:t>
            </a:r>
            <a:br>
              <a:rPr lang="de-DE" sz="1200" b="1" dirty="0">
                <a:latin typeface="Arial" charset="0"/>
              </a:rPr>
            </a:br>
            <a:r>
              <a:rPr lang="de-DE" sz="1200" b="1" dirty="0">
                <a:latin typeface="Arial" charset="0"/>
              </a:rPr>
              <a:t>(EBU</a:t>
            </a:r>
            <a:r>
              <a:rPr lang="de-DE" sz="1200" b="1" dirty="0" smtClean="0">
                <a:latin typeface="Arial" charset="0"/>
              </a:rPr>
              <a:t>)</a:t>
            </a:r>
            <a:endParaRPr lang="de-DE" sz="1100" dirty="0">
              <a:latin typeface="Arial" charset="0"/>
            </a:endParaRPr>
          </a:p>
          <a:p>
            <a:pPr algn="ctr">
              <a:spcBef>
                <a:spcPts val="800"/>
              </a:spcBef>
              <a:defRPr/>
            </a:pPr>
            <a:r>
              <a:rPr lang="de-DE" sz="1200" dirty="0" smtClean="0">
                <a:latin typeface="Arial" charset="0"/>
              </a:rPr>
              <a:t>Dr.-Ing. Dipl.-Wirt.-Ing.</a:t>
            </a:r>
          </a:p>
          <a:p>
            <a:pPr algn="ctr">
              <a:spcBef>
                <a:spcPts val="0"/>
              </a:spcBef>
              <a:spcAft>
                <a:spcPts val="600"/>
              </a:spcAft>
              <a:defRPr/>
            </a:pPr>
            <a:r>
              <a:rPr lang="de-DE" sz="1200" dirty="0" smtClean="0">
                <a:latin typeface="Arial" charset="0"/>
              </a:rPr>
              <a:t>F. Lehnen</a:t>
            </a:r>
          </a:p>
        </p:txBody>
      </p:sp>
      <p:cxnSp>
        <p:nvCxnSpPr>
          <p:cNvPr id="86" name="Gewinkelte Verbindung 85"/>
          <p:cNvCxnSpPr>
            <a:stCxn id="26" idx="3"/>
            <a:endCxn id="43" idx="1"/>
          </p:cNvCxnSpPr>
          <p:nvPr/>
        </p:nvCxnSpPr>
        <p:spPr bwMode="auto">
          <a:xfrm>
            <a:off x="6156175" y="1754814"/>
            <a:ext cx="357036" cy="41610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winkelte Verbindung 88"/>
          <p:cNvCxnSpPr>
            <a:endCxn id="28" idx="0"/>
          </p:cNvCxnSpPr>
          <p:nvPr/>
        </p:nvCxnSpPr>
        <p:spPr bwMode="auto">
          <a:xfrm rot="10800000" flipV="1">
            <a:off x="953604" y="2865432"/>
            <a:ext cx="3797683" cy="448494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Gewinkelte Verbindung 91"/>
          <p:cNvCxnSpPr>
            <a:stCxn id="26" idx="2"/>
            <a:endCxn id="40" idx="0"/>
          </p:cNvCxnSpPr>
          <p:nvPr/>
        </p:nvCxnSpPr>
        <p:spPr bwMode="auto">
          <a:xfrm rot="5400000">
            <a:off x="2414098" y="2591944"/>
            <a:ext cx="1078219" cy="37606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winkelte Verbindung 94"/>
          <p:cNvCxnSpPr>
            <a:endCxn id="27" idx="0"/>
          </p:cNvCxnSpPr>
          <p:nvPr/>
        </p:nvCxnSpPr>
        <p:spPr bwMode="auto">
          <a:xfrm>
            <a:off x="3287609" y="2865432"/>
            <a:ext cx="1300577" cy="453655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winkelte Verbindung 99"/>
          <p:cNvCxnSpPr>
            <a:endCxn id="29" idx="0"/>
          </p:cNvCxnSpPr>
          <p:nvPr/>
        </p:nvCxnSpPr>
        <p:spPr bwMode="auto">
          <a:xfrm>
            <a:off x="3275858" y="2876657"/>
            <a:ext cx="3123524" cy="447590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winkelte Verbindung 100"/>
          <p:cNvCxnSpPr>
            <a:endCxn id="30" idx="0"/>
          </p:cNvCxnSpPr>
          <p:nvPr/>
        </p:nvCxnSpPr>
        <p:spPr bwMode="auto">
          <a:xfrm>
            <a:off x="3275858" y="2865432"/>
            <a:ext cx="4939391" cy="458815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Rechteck 134"/>
          <p:cNvSpPr/>
          <p:nvPr/>
        </p:nvSpPr>
        <p:spPr bwMode="auto">
          <a:xfrm>
            <a:off x="2142128" y="2696657"/>
            <a:ext cx="1998222" cy="36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e-DE" sz="1000" i="1" dirty="0"/>
              <a:t>Business Area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126304" y="6021288"/>
            <a:ext cx="896751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i="1" baseline="30000" dirty="0" smtClean="0"/>
              <a:t>1)</a:t>
            </a:r>
            <a:r>
              <a:rPr lang="de-DE" sz="1000" i="1" dirty="0" smtClean="0"/>
              <a:t> F</a:t>
            </a:r>
            <a:r>
              <a:rPr lang="en-US" sz="1000" i="1" dirty="0"/>
              <a:t>Responsible for "Radiation Protection, Nuclear Engineering and Decommissioning" and "Dismantling, Radiation Protection Measurements and Software </a:t>
            </a:r>
            <a:br>
              <a:rPr lang="en-US" sz="1000" i="1" dirty="0"/>
            </a:br>
            <a:r>
              <a:rPr lang="en-US" sz="1000" i="1" dirty="0"/>
              <a:t>   Systems” </a:t>
            </a:r>
            <a:endParaRPr lang="de-DE" sz="1000" i="1" dirty="0" smtClean="0"/>
          </a:p>
          <a:p>
            <a:r>
              <a:rPr lang="de-DE" sz="1000" i="1" baseline="30000" dirty="0" smtClean="0"/>
              <a:t>2)</a:t>
            </a:r>
            <a:r>
              <a:rPr lang="de-DE" sz="1000" i="1" dirty="0" smtClean="0"/>
              <a:t> </a:t>
            </a:r>
            <a:r>
              <a:rPr lang="en-US" sz="1000" i="1" dirty="0"/>
              <a:t>Responsible for "</a:t>
            </a:r>
            <a:r>
              <a:rPr lang="de-DE" sz="1000" i="1" dirty="0" err="1"/>
              <a:t>Radwaste</a:t>
            </a:r>
            <a:r>
              <a:rPr lang="de-DE" sz="1000" i="1" dirty="0"/>
              <a:t> </a:t>
            </a:r>
            <a:r>
              <a:rPr lang="de-DE" sz="1000" i="1" dirty="0" err="1"/>
              <a:t>Disposal</a:t>
            </a:r>
            <a:r>
              <a:rPr lang="de-DE" sz="1000" i="1" dirty="0"/>
              <a:t>, Mining </a:t>
            </a:r>
            <a:r>
              <a:rPr lang="de-DE" sz="1000" i="1" dirty="0" err="1"/>
              <a:t>and</a:t>
            </a:r>
            <a:r>
              <a:rPr lang="de-DE" sz="1000" i="1" dirty="0"/>
              <a:t> Environmental Management</a:t>
            </a:r>
            <a:r>
              <a:rPr lang="en-US" sz="1000" i="1" dirty="0"/>
              <a:t>" and “Plant, Processes and Energy”</a:t>
            </a:r>
            <a:endParaRPr lang="de-DE" sz="1000" i="1" dirty="0"/>
          </a:p>
        </p:txBody>
      </p:sp>
      <p:sp>
        <p:nvSpPr>
          <p:cNvPr id="49" name="Text Box 64"/>
          <p:cNvSpPr txBox="1">
            <a:spLocks noChangeArrowheads="1"/>
          </p:cNvSpPr>
          <p:nvPr/>
        </p:nvSpPr>
        <p:spPr bwMode="auto">
          <a:xfrm>
            <a:off x="1916789" y="5014207"/>
            <a:ext cx="1694385" cy="719049"/>
          </a:xfrm>
          <a:prstGeom prst="flowChartAlternateProcess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tint val="41961"/>
                  <a:invGamma/>
                </a:schemeClr>
              </a:gs>
            </a:gsLst>
            <a:lin ang="5400000" scaled="1"/>
          </a:gradFill>
          <a:ln w="12700">
            <a:solidFill>
              <a:srgbClr val="0000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ts val="300"/>
              </a:spcBef>
              <a:defRPr/>
            </a:pPr>
            <a:r>
              <a:rPr lang="en-US" sz="1000" b="1" dirty="0">
                <a:latin typeface="Arial" charset="0"/>
              </a:rPr>
              <a:t>Business Field "NORM and Software Systems“</a:t>
            </a:r>
            <a:br>
              <a:rPr lang="en-US" sz="1000" b="1" dirty="0">
                <a:latin typeface="Arial" charset="0"/>
              </a:rPr>
            </a:br>
            <a:r>
              <a:rPr lang="de-DE" sz="1000" dirty="0" smtClean="0">
                <a:latin typeface="Arial" charset="0"/>
              </a:rPr>
              <a:t>Dr</a:t>
            </a:r>
            <a:r>
              <a:rPr lang="de-DE" sz="1000" dirty="0" smtClean="0">
                <a:latin typeface="Arial" charset="0"/>
              </a:rPr>
              <a:t>. </a:t>
            </a:r>
            <a:r>
              <a:rPr lang="de-DE" sz="1000" dirty="0" err="1" smtClean="0">
                <a:latin typeface="Arial" charset="0"/>
              </a:rPr>
              <a:t>rer</a:t>
            </a:r>
            <a:r>
              <a:rPr lang="de-DE" sz="1000" dirty="0" smtClean="0">
                <a:latin typeface="Arial" charset="0"/>
              </a:rPr>
              <a:t>. nat.</a:t>
            </a:r>
            <a:br>
              <a:rPr lang="de-DE" sz="1000" dirty="0" smtClean="0">
                <a:latin typeface="Arial" charset="0"/>
              </a:rPr>
            </a:br>
            <a:r>
              <a:rPr lang="de-DE" sz="1000" dirty="0" smtClean="0">
                <a:latin typeface="Arial" charset="0"/>
              </a:rPr>
              <a:t>T. Hein</a:t>
            </a:r>
          </a:p>
        </p:txBody>
      </p:sp>
      <p:cxnSp>
        <p:nvCxnSpPr>
          <p:cNvPr id="8" name="Gerade Verbindung 7"/>
          <p:cNvCxnSpPr>
            <a:stCxn id="40" idx="2"/>
            <a:endCxn id="49" idx="0"/>
          </p:cNvCxnSpPr>
          <p:nvPr/>
        </p:nvCxnSpPr>
        <p:spPr bwMode="auto">
          <a:xfrm flipH="1">
            <a:off x="2763982" y="4831087"/>
            <a:ext cx="1192" cy="1831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00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17314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mbH Folie StandardQuer_Stand_100915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GmbH Folie StandardQuer_Stand_100915</Template>
  <TotalTime>0</TotalTime>
  <Pages>31</Pages>
  <Words>158</Words>
  <Application>Microsoft Office PowerPoint</Application>
  <PresentationFormat>Overheadfolien</PresentationFormat>
  <Paragraphs>44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GmbH Folie StandardQuer_Stand_100915</vt:lpstr>
      <vt:lpstr>PowerPoint-Präsentation</vt:lpstr>
    </vt:vector>
  </TitlesOfParts>
  <Manager>Gert Hoppe</Manager>
  <Company>Brenk Systemplanung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MS PowerPoint - Formatvorlage</dc:subject>
  <dc:creator>Pateiro</dc:creator>
  <dc:description>Version 1.0 - Ho 24.11.04</dc:description>
  <cp:lastModifiedBy>Angelina Schäfer</cp:lastModifiedBy>
  <cp:revision>75</cp:revision>
  <cp:lastPrinted>2019-02-12T12:49:39Z</cp:lastPrinted>
  <dcterms:created xsi:type="dcterms:W3CDTF">2017-09-11T08:34:34Z</dcterms:created>
  <dcterms:modified xsi:type="dcterms:W3CDTF">2020-06-18T07:00:03Z</dcterms:modified>
</cp:coreProperties>
</file>